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4.xml" ContentType="application/vnd.openxmlformats-officedocument.themeOverr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726" r:id="rId2"/>
    <p:sldMasterId id="2147483728" r:id="rId3"/>
    <p:sldMasterId id="2147484034" r:id="rId4"/>
    <p:sldMasterId id="2147484120" r:id="rId5"/>
    <p:sldMasterId id="2147484326" r:id="rId6"/>
    <p:sldMasterId id="2147485634" r:id="rId7"/>
    <p:sldMasterId id="2147485646" r:id="rId8"/>
    <p:sldMasterId id="2147485768" r:id="rId9"/>
    <p:sldMasterId id="2147485781" r:id="rId10"/>
    <p:sldMasterId id="2147485793" r:id="rId11"/>
    <p:sldMasterId id="2147485805" r:id="rId12"/>
    <p:sldMasterId id="2147485817" r:id="rId13"/>
    <p:sldMasterId id="2147485829" r:id="rId14"/>
    <p:sldMasterId id="2147485841" r:id="rId15"/>
    <p:sldMasterId id="2147485853" r:id="rId16"/>
    <p:sldMasterId id="2147485867" r:id="rId17"/>
  </p:sldMasterIdLst>
  <p:notesMasterIdLst>
    <p:notesMasterId r:id="rId112"/>
  </p:notesMasterIdLst>
  <p:sldIdLst>
    <p:sldId id="1160" r:id="rId18"/>
    <p:sldId id="1161" r:id="rId19"/>
    <p:sldId id="1162" r:id="rId20"/>
    <p:sldId id="1163" r:id="rId21"/>
    <p:sldId id="1164" r:id="rId22"/>
    <p:sldId id="1165" r:id="rId23"/>
    <p:sldId id="423" r:id="rId24"/>
    <p:sldId id="1166" r:id="rId25"/>
    <p:sldId id="1167" r:id="rId26"/>
    <p:sldId id="1168" r:id="rId27"/>
    <p:sldId id="1169" r:id="rId28"/>
    <p:sldId id="1170" r:id="rId29"/>
    <p:sldId id="1171" r:id="rId30"/>
    <p:sldId id="1172" r:id="rId31"/>
    <p:sldId id="431" r:id="rId32"/>
    <p:sldId id="1173" r:id="rId33"/>
    <p:sldId id="433" r:id="rId34"/>
    <p:sldId id="434" r:id="rId35"/>
    <p:sldId id="1174" r:id="rId36"/>
    <p:sldId id="1175" r:id="rId37"/>
    <p:sldId id="1176" r:id="rId38"/>
    <p:sldId id="384" r:id="rId39"/>
    <p:sldId id="438" r:id="rId40"/>
    <p:sldId id="1177" r:id="rId41"/>
    <p:sldId id="1182" r:id="rId42"/>
    <p:sldId id="385" r:id="rId43"/>
    <p:sldId id="413" r:id="rId44"/>
    <p:sldId id="428" r:id="rId45"/>
    <p:sldId id="427" r:id="rId46"/>
    <p:sldId id="443" r:id="rId47"/>
    <p:sldId id="414" r:id="rId48"/>
    <p:sldId id="448" r:id="rId49"/>
    <p:sldId id="386" r:id="rId50"/>
    <p:sldId id="450" r:id="rId51"/>
    <p:sldId id="452" r:id="rId52"/>
    <p:sldId id="411" r:id="rId53"/>
    <p:sldId id="389" r:id="rId54"/>
    <p:sldId id="449" r:id="rId55"/>
    <p:sldId id="401" r:id="rId56"/>
    <p:sldId id="412" r:id="rId57"/>
    <p:sldId id="424" r:id="rId58"/>
    <p:sldId id="402" r:id="rId59"/>
    <p:sldId id="429" r:id="rId60"/>
    <p:sldId id="430" r:id="rId61"/>
    <p:sldId id="473" r:id="rId62"/>
    <p:sldId id="474" r:id="rId63"/>
    <p:sldId id="475" r:id="rId64"/>
    <p:sldId id="476" r:id="rId65"/>
    <p:sldId id="477" r:id="rId66"/>
    <p:sldId id="478" r:id="rId67"/>
    <p:sldId id="403" r:id="rId68"/>
    <p:sldId id="466" r:id="rId69"/>
    <p:sldId id="417" r:id="rId70"/>
    <p:sldId id="418" r:id="rId71"/>
    <p:sldId id="419" r:id="rId72"/>
    <p:sldId id="420" r:id="rId73"/>
    <p:sldId id="421" r:id="rId74"/>
    <p:sldId id="422" r:id="rId75"/>
    <p:sldId id="479" r:id="rId76"/>
    <p:sldId id="404" r:id="rId77"/>
    <p:sldId id="425" r:id="rId78"/>
    <p:sldId id="426" r:id="rId79"/>
    <p:sldId id="455" r:id="rId80"/>
    <p:sldId id="410" r:id="rId81"/>
    <p:sldId id="409" r:id="rId82"/>
    <p:sldId id="407" r:id="rId83"/>
    <p:sldId id="408" r:id="rId84"/>
    <p:sldId id="406" r:id="rId85"/>
    <p:sldId id="435" r:id="rId86"/>
    <p:sldId id="1183" r:id="rId87"/>
    <p:sldId id="1184" r:id="rId88"/>
    <p:sldId id="488" r:id="rId89"/>
    <p:sldId id="267" r:id="rId90"/>
    <p:sldId id="470" r:id="rId91"/>
    <p:sldId id="471" r:id="rId92"/>
    <p:sldId id="472" r:id="rId93"/>
    <p:sldId id="1188" r:id="rId94"/>
    <p:sldId id="1189" r:id="rId95"/>
    <p:sldId id="1185" r:id="rId96"/>
    <p:sldId id="1186" r:id="rId97"/>
    <p:sldId id="1187" r:id="rId98"/>
    <p:sldId id="415" r:id="rId99"/>
    <p:sldId id="436" r:id="rId100"/>
    <p:sldId id="394" r:id="rId101"/>
    <p:sldId id="1191" r:id="rId102"/>
    <p:sldId id="1192" r:id="rId103"/>
    <p:sldId id="1193" r:id="rId104"/>
    <p:sldId id="1194" r:id="rId105"/>
    <p:sldId id="444" r:id="rId106"/>
    <p:sldId id="445" r:id="rId107"/>
    <p:sldId id="446" r:id="rId108"/>
    <p:sldId id="447" r:id="rId109"/>
    <p:sldId id="287" r:id="rId110"/>
    <p:sldId id="439" r:id="rId11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3B2713"/>
    <a:srgbClr val="003399"/>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66"/>
    <p:restoredTop sz="63838" autoAdjust="0"/>
  </p:normalViewPr>
  <p:slideViewPr>
    <p:cSldViewPr>
      <p:cViewPr varScale="1">
        <p:scale>
          <a:sx n="79" d="100"/>
          <a:sy n="79" d="100"/>
        </p:scale>
        <p:origin x="208" y="464"/>
      </p:cViewPr>
      <p:guideLst>
        <p:guide orient="horz" pos="2160"/>
        <p:guide pos="2880"/>
      </p:guideLst>
    </p:cSldViewPr>
  </p:slideViewPr>
  <p:outlineViewPr>
    <p:cViewPr>
      <p:scale>
        <a:sx n="33" d="100"/>
        <a:sy n="33" d="100"/>
      </p:scale>
      <p:origin x="0" y="480"/>
    </p:cViewPr>
  </p:outlineViewPr>
  <p:notesTextViewPr>
    <p:cViewPr>
      <p:scale>
        <a:sx n="100" d="100"/>
        <a:sy n="100" d="100"/>
      </p:scale>
      <p:origin x="0" y="0"/>
    </p:cViewPr>
  </p:notesTextViewPr>
  <p:sorterViewPr>
    <p:cViewPr>
      <p:scale>
        <a:sx n="120" d="100"/>
        <a:sy n="120" d="100"/>
      </p:scale>
      <p:origin x="0" y="191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presProps" Target="presProp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theme" Target="theme/theme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363C-C741-9C6F-17B6D24E65D1}"/>
            </c:ext>
          </c:extLst>
        </c:ser>
        <c:dLbls>
          <c:showLegendKey val="0"/>
          <c:showVal val="0"/>
          <c:showCatName val="0"/>
          <c:showSerName val="0"/>
          <c:showPercent val="0"/>
          <c:showBubbleSize val="0"/>
        </c:dLbls>
        <c:gapWidth val="150"/>
        <c:shape val="box"/>
        <c:axId val="1838896408"/>
        <c:axId val="1838899384"/>
        <c:axId val="0"/>
      </c:bar3DChart>
      <c:catAx>
        <c:axId val="1838896408"/>
        <c:scaling>
          <c:orientation val="minMax"/>
        </c:scaling>
        <c:delete val="0"/>
        <c:axPos val="b"/>
        <c:numFmt formatCode="General" sourceLinked="0"/>
        <c:majorTickMark val="out"/>
        <c:minorTickMark val="none"/>
        <c:tickLblPos val="nextTo"/>
        <c:txPr>
          <a:bodyPr/>
          <a:lstStyle/>
          <a:p>
            <a:pPr>
              <a:defRPr sz="1600" b="1"/>
            </a:pPr>
            <a:endParaRPr lang="en-US"/>
          </a:p>
        </c:txPr>
        <c:crossAx val="1838899384"/>
        <c:crosses val="autoZero"/>
        <c:auto val="1"/>
        <c:lblAlgn val="ctr"/>
        <c:lblOffset val="100"/>
        <c:noMultiLvlLbl val="0"/>
      </c:catAx>
      <c:valAx>
        <c:axId val="183889938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83889640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A5F1-664E-85C1-3D171943AC87}"/>
            </c:ext>
          </c:extLst>
        </c:ser>
        <c:dLbls>
          <c:showLegendKey val="0"/>
          <c:showVal val="0"/>
          <c:showCatName val="0"/>
          <c:showSerName val="0"/>
          <c:showPercent val="0"/>
          <c:showBubbleSize val="0"/>
        </c:dLbls>
        <c:gapWidth val="150"/>
        <c:shape val="box"/>
        <c:axId val="1838911800"/>
        <c:axId val="1838914872"/>
        <c:axId val="0"/>
      </c:bar3DChart>
      <c:catAx>
        <c:axId val="1838911800"/>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1838914872"/>
        <c:crosses val="autoZero"/>
        <c:auto val="1"/>
        <c:lblAlgn val="ctr"/>
        <c:lblOffset val="100"/>
        <c:noMultiLvlLbl val="0"/>
      </c:catAx>
      <c:valAx>
        <c:axId val="1838914872"/>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1838911800"/>
        <c:crosses val="autoZero"/>
        <c:crossBetween val="between"/>
      </c:valAx>
      <c:spPr>
        <a:ln>
          <a:noFill/>
        </a:ln>
      </c:spPr>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5B2899F-37A6-974E-BB32-E906C72B040E}" type="slidenum">
              <a:rPr lang="en-US"/>
              <a:pPr>
                <a:defRPr/>
              </a:pPr>
              <a:t>‹#›</a:t>
            </a:fld>
            <a:endParaRPr lang="en-US"/>
          </a:p>
        </p:txBody>
      </p:sp>
    </p:spTree>
    <p:extLst>
      <p:ext uri="{BB962C8B-B14F-4D97-AF65-F5344CB8AC3E}">
        <p14:creationId xmlns:p14="http://schemas.microsoft.com/office/powerpoint/2010/main" val="7207695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deliveredbygrace.com/?author=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53835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Jude told the Christians about AD 75 to fight for the faith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dirty="0">
                <a:latin typeface="Arial" panose="020B0604020202020204" pitchFamily="34" charset="0"/>
                <a:cs typeface="Arial" panose="020B0604020202020204" pitchFamily="34" charset="0"/>
              </a:rPr>
              <a:t>• Only four NT “books” have but one chapter.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11</a:t>
            </a:fld>
            <a:endParaRPr lang="en-US"/>
          </a:p>
        </p:txBody>
      </p:sp>
    </p:spTree>
    <p:extLst>
      <p:ext uri="{BB962C8B-B14F-4D97-AF65-F5344CB8AC3E}">
        <p14:creationId xmlns:p14="http://schemas.microsoft.com/office/powerpoint/2010/main" val="299407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 Though small enough to be considered and email, these short books are incredibly impactful.</a:t>
            </a:r>
          </a:p>
          <a:p>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12</a:t>
            </a:fld>
            <a:endParaRPr lang="en-US"/>
          </a:p>
        </p:txBody>
      </p:sp>
    </p:spTree>
    <p:extLst>
      <p:ext uri="{BB962C8B-B14F-4D97-AF65-F5344CB8AC3E}">
        <p14:creationId xmlns:p14="http://schemas.microsoft.com/office/powerpoint/2010/main" val="302037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 The letter of Jude was penned late and short.</a:t>
            </a: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13</a:t>
            </a:fld>
            <a:endParaRPr lang="en-US"/>
          </a:p>
        </p:txBody>
      </p:sp>
    </p:spTree>
    <p:extLst>
      <p:ext uri="{BB962C8B-B14F-4D97-AF65-F5344CB8AC3E}">
        <p14:creationId xmlns:p14="http://schemas.microsoft.com/office/powerpoint/2010/main" val="172322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ways can you fight unbelievers who destroy the church from within?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977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CCF3C1-1148-9B44-9F95-2BECFFFE479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dirty="0">
                <a:effectLst/>
                <a:latin typeface="Arial" panose="020B0604020202020204" pitchFamily="34" charset="0"/>
                <a:ea typeface="Times New Roman" panose="02020603050405020304" pitchFamily="18" charset="0"/>
              </a:rPr>
              <a:t>The “email” of Jude is our fighting manual</a:t>
            </a:r>
            <a:r>
              <a:rPr lang="en-SG" sz="1200" dirty="0">
                <a:effectLst/>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521787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1AB158-6B6E-FB4B-96FE-29553C4D730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The letter is about “contending against pretenders.”</a:t>
            </a:r>
            <a:r>
              <a:rPr lang="en-SG" dirty="0">
                <a:effectLst/>
              </a:rPr>
              <a:t> </a:t>
            </a:r>
            <a:endParaRPr lang="en-US" dirty="0"/>
          </a:p>
        </p:txBody>
      </p:sp>
    </p:spTree>
    <p:extLst>
      <p:ext uri="{BB962C8B-B14F-4D97-AF65-F5344CB8AC3E}">
        <p14:creationId xmlns:p14="http://schemas.microsoft.com/office/powerpoint/2010/main" val="161136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6CE7E5-41D3-E94D-9243-9C35FC1FD05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Its key verse tells us to contend for (or defend) the faith.</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3219241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BCFB9-CDAA-6E4F-9C33-2CE2329A74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The early church had no problem accepting this letter, despite its short size</a:t>
            </a:r>
            <a:r>
              <a:rPr lang="en-SG" sz="1200" dirty="0">
                <a:effectLst/>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85045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433B6-CC35-284B-BE07-7564BD81AE0F}"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The letter itself shows evidence of being written by the half brother of Jesus</a:t>
            </a:r>
            <a:r>
              <a:rPr lang="en-SG" sz="1200" dirty="0">
                <a:effectLst/>
                <a:latin typeface="Arial" panose="020B0604020202020204" pitchFamily="34" charset="0"/>
                <a:ea typeface="Times New Roman" panose="02020603050405020304" pitchFamily="18" charset="0"/>
              </a:rPr>
              <a:t>. Judas was also called Jude.</a:t>
            </a:r>
            <a:endParaRPr lang="en-US" dirty="0"/>
          </a:p>
        </p:txBody>
      </p:sp>
    </p:spTree>
    <p:extLst>
      <p:ext uri="{BB962C8B-B14F-4D97-AF65-F5344CB8AC3E}">
        <p14:creationId xmlns:p14="http://schemas.microsoft.com/office/powerpoint/2010/main" val="616095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ways can you fight unbelievers who destroy the church from within?</a:t>
            </a:r>
          </a:p>
          <a:p>
            <a:pP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(The first way you can defend the faith against pretenders is to...)</a:t>
            </a:r>
            <a:endParaRPr lang="en-SG"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87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59487A-6F3B-9248-B013-64499A9759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5714" name="Rectangle 1026"/>
          <p:cNvSpPr>
            <a:spLocks noGrp="1" noRot="1" noChangeAspect="1" noChangeArrowheads="1" noTextEdit="1"/>
          </p:cNvSpPr>
          <p:nvPr>
            <p:ph type="sldImg"/>
          </p:nvPr>
        </p:nvSpPr>
        <p:spPr>
          <a:ln/>
        </p:spPr>
      </p:sp>
      <p:sp>
        <p:nvSpPr>
          <p:cNvPr id="1157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Give a “yes” or “no” answer to the person next to you.</a:t>
            </a:r>
            <a:r>
              <a:rPr lang="en-SG" dirty="0">
                <a:effectLst/>
              </a:rPr>
              <a:t> </a:t>
            </a:r>
            <a:endParaRPr lang="en-US" dirty="0"/>
          </a:p>
        </p:txBody>
      </p:sp>
    </p:spTree>
    <p:extLst>
      <p:ext uri="{BB962C8B-B14F-4D97-AF65-F5344CB8AC3E}">
        <p14:creationId xmlns:p14="http://schemas.microsoft.com/office/powerpoint/2010/main" val="108913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787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God himself calls us to salvation (1a).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God himself loves us (1b).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God himself keeps us in his forever family (1c).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God himself gives us mercy, peace, and love (2).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Mercy is the first grace to be multiplied as God's protection from merciless pretenders (2a).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Peace is wished upon the readers in the midst of their war against false teachers (2b).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Love from God is wished upon the readers as protection and assurance in their trials (2c).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Aft>
                <a:spcPts val="0"/>
              </a:spcAft>
            </a:pPr>
            <a:endParaRPr lang="en-SG"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Our first defense against nominal Christians is to affirm the true believers of their high position in Christ. But shouldn’t we also make sure we know who we’re talking about? Yes! Verses 3-16 tell us to…</a:t>
            </a:r>
            <a:endParaRPr lang="en-SG"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728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7166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Defend the faith against pretenders who infiltrate the church (3-4).</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His original purpose was to write on the salvation he shared with his readers (3a).</a:t>
            </a:r>
          </a:p>
          <a:p>
            <a:r>
              <a:rPr lang="en-US" b="0" dirty="0">
                <a:latin typeface="Arial" panose="020B0604020202020204" pitchFamily="34" charset="0"/>
                <a:cs typeface="Arial" panose="020B0604020202020204" pitchFamily="34" charset="0"/>
              </a:rPr>
              <a:t>After learning that his readers faced apostates among them, and through the Spirit's leading, Jude changed his theme to defend doctrinal truth (3b).</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27</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Jude changed his original purpose to write because prophesied (e.g., Isa. 8:19-22; cf. Jer. 5:12-14) unbelieving pretenders infiltrated the church (4).</a:t>
            </a:r>
            <a:r>
              <a:rPr lang="en-SG" dirty="0">
                <a:effectLst/>
              </a:rPr>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28</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Are pretenders Christians? No. Pretenders are not true believers</a:t>
            </a:r>
            <a:r>
              <a:rPr lang="en-SG" sz="1200" dirty="0">
                <a:effectLst/>
                <a:latin typeface="Arial" panose="020B0604020202020204" pitchFamily="34" charset="0"/>
                <a:ea typeface="Times New Roman" panose="02020603050405020304" pitchFamily="18" charset="0"/>
              </a:rPr>
              <a:t>.</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7A46A6-7489-AA44-A35D-C07C84E93EDE}" type="slidenum">
              <a:rPr lang="en-US" sz="1200">
                <a:solidFill>
                  <a:prstClr val="black"/>
                </a:solidFill>
              </a:rPr>
              <a:pPr eaLnBrk="1" hangingPunct="1"/>
              <a:t>29</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Judas was the ultimate pretender. Imagine: He was there with Jesus himself for three years but never really trusted Christ! He ate with him, heard all the teaching, even went out in evangelism paired up with another disciple—but still never knew Christ! He betrayed him with a kiss</a:t>
            </a:r>
            <a:r>
              <a:rPr lang="en-SG" sz="1200" dirty="0">
                <a:effectLst/>
                <a:latin typeface="Arial" panose="020B0604020202020204" pitchFamily="34" charset="0"/>
                <a:ea typeface="Times New Roman" panose="02020603050405020304" pitchFamily="18" charset="0"/>
              </a:rPr>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regard, I’d like to clarify the identity of what we call the “Professing Christian.”</a:t>
            </a:r>
          </a:p>
          <a:p>
            <a:r>
              <a:rPr lang="en-US" dirty="0">
                <a:latin typeface="Arial" panose="020B0604020202020204" pitchFamily="34" charset="0"/>
                <a:cs typeface="Arial" panose="020B0604020202020204" pitchFamily="34" charset="0"/>
              </a:rPr>
              <a:t>• All Humanity: Suppose this circle represents all people.</a:t>
            </a:r>
          </a:p>
          <a:p>
            <a:r>
              <a:rPr lang="en-US" dirty="0">
                <a:latin typeface="Arial" panose="020B0604020202020204" pitchFamily="34" charset="0"/>
                <a:cs typeface="Arial" panose="020B0604020202020204" pitchFamily="34" charset="0"/>
              </a:rPr>
              <a:t>• Christians: A portion of all humanity is the true Christian community that genuinely knows Christ personally. The rest are non-Christians.</a:t>
            </a:r>
          </a:p>
          <a:p>
            <a:r>
              <a:rPr lang="en-US" dirty="0">
                <a:latin typeface="Arial" panose="020B0604020202020204" pitchFamily="34" charset="0"/>
                <a:cs typeface="Arial" panose="020B0604020202020204" pitchFamily="34" charset="0"/>
              </a:rPr>
              <a:t>But where do we put “professing Christians”? Inside the white or the black circle?</a:t>
            </a:r>
          </a:p>
          <a:p>
            <a:r>
              <a:rPr lang="en-US" dirty="0">
                <a:latin typeface="Arial" panose="020B0604020202020204" pitchFamily="34" charset="0"/>
                <a:cs typeface="Arial" panose="020B0604020202020204" pitchFamily="34" charset="0"/>
              </a:rPr>
              <a:t>• Since a “professing Christian” doesn’t really know Christ, is he a type of Christian? No! He only professes to be a Christian, but in reality is a type of non-Christian. He is a pretender.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30</a:t>
            </a:fld>
            <a:endParaRPr lang="en-US"/>
          </a:p>
        </p:txBody>
      </p:sp>
    </p:spTree>
    <p:extLst>
      <p:ext uri="{BB962C8B-B14F-4D97-AF65-F5344CB8AC3E}">
        <p14:creationId xmlns:p14="http://schemas.microsoft.com/office/powerpoint/2010/main" val="402402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Believers have failed to fight apostasy the past 200+ years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Apostates are unbelievers who live among the saints and destroy the church within. This has happened significantly in what used to be called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 West.</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7527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12878C-5FD4-0448-B5C8-A6201FDBD20D}" type="slidenum">
              <a:rPr lang="en-US" sz="1200">
                <a:solidFill>
                  <a:prstClr val="black"/>
                </a:solidFill>
              </a:rPr>
              <a:pPr eaLnBrk="1" hangingPunct="1"/>
              <a:t>31</a:t>
            </a:fld>
            <a:endParaRPr 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As an example, Benny Hinn teaches that we are “God” who gets God to heal every disease! </a:t>
            </a:r>
            <a:r>
              <a:rPr lang="en-US" sz="1200" dirty="0">
                <a:effectLst/>
                <a:latin typeface="Arial" panose="020B0604020202020204" pitchFamily="34" charset="0"/>
                <a:ea typeface="Times New Roman" panose="02020603050405020304" pitchFamily="18" charset="0"/>
              </a:rPr>
              <a:t>I hear that he has actually renounced his teaching and truly come to know Christ. I hope that is true!</a:t>
            </a:r>
            <a:r>
              <a:rPr lang="en-SG" dirty="0">
                <a:effectLst/>
              </a:rPr>
              <a:t> </a:t>
            </a:r>
            <a:endParaRPr lang="en-US" b="0" dirty="0">
              <a:latin typeface="Arial" panose="020B0604020202020204" pitchFamily="34" charset="0"/>
              <a:cs typeface="Arial" panose="020B0604020202020204" pitchFamily="34" charset="0"/>
            </a:endParaRPr>
          </a:p>
          <a:p>
            <a:pPr eaLnBrk="1" hangingPunct="1"/>
            <a:r>
              <a:rPr lang="en-US" b="0" dirty="0">
                <a:latin typeface="Arial" panose="020B0604020202020204" pitchFamily="34" charset="0"/>
                <a:cs typeface="Arial" panose="020B0604020202020204" pitchFamily="34" charset="0"/>
              </a:rPr>
              <a:t>_____</a:t>
            </a:r>
          </a:p>
          <a:p>
            <a:pPr eaLnBrk="1" hangingPunct="1"/>
            <a:r>
              <a:rPr lang="en-US" b="0" dirty="0">
                <a:latin typeface="Arial" panose="020B0604020202020204" pitchFamily="34" charset="0"/>
                <a:cs typeface="Arial" panose="020B0604020202020204" pitchFamily="34" charset="0"/>
              </a:rPr>
              <a:t>One writer notes,</a:t>
            </a:r>
          </a:p>
          <a:p>
            <a:pPr eaLnBrk="1" hangingPunct="1"/>
            <a:r>
              <a:rPr lang="ru-RU" b="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As a proponent of the Word of Faith movement, the Benny </a:t>
            </a:r>
            <a:r>
              <a:rPr lang="en-US" b="0" dirty="0" err="1">
                <a:latin typeface="Arial" panose="020B0604020202020204" pitchFamily="34" charset="0"/>
                <a:cs typeface="Arial" panose="020B0604020202020204" pitchFamily="34" charset="0"/>
              </a:rPr>
              <a:t>Hinn</a:t>
            </a:r>
            <a:r>
              <a:rPr lang="en-US" b="0" dirty="0">
                <a:latin typeface="Arial" panose="020B0604020202020204" pitchFamily="34" charset="0"/>
                <a:cs typeface="Arial" panose="020B0604020202020204" pitchFamily="34" charset="0"/>
              </a:rPr>
              <a:t> Ministry works within the bounds of the </a:t>
            </a:r>
            <a:r>
              <a:rPr lang="ru-RU" b="0" i="1" dirty="0">
                <a:latin typeface="Arial" panose="020B0604020202020204" pitchFamily="34" charset="0"/>
                <a:cs typeface="Arial" panose="020B0604020202020204" pitchFamily="34" charset="0"/>
              </a:rPr>
              <a:t>"</a:t>
            </a:r>
            <a:r>
              <a:rPr lang="en-US" b="0" i="1" dirty="0">
                <a:latin typeface="Arial" panose="020B0604020202020204" pitchFamily="34" charset="0"/>
                <a:cs typeface="Arial" panose="020B0604020202020204" pitchFamily="34" charset="0"/>
              </a:rPr>
              <a:t>Prosperity Gospel</a:t>
            </a:r>
            <a:r>
              <a:rPr lang="ru-RU" b="0" i="1" dirty="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asking for money and telling people to expect a miracle in return. With large crusades, Benny </a:t>
            </a:r>
            <a:r>
              <a:rPr lang="en-US" altLang="ja-JP" b="0" dirty="0" err="1">
                <a:latin typeface="Arial" panose="020B0604020202020204" pitchFamily="34" charset="0"/>
                <a:cs typeface="Arial" panose="020B0604020202020204" pitchFamily="34" charset="0"/>
              </a:rPr>
              <a:t>Hinn</a:t>
            </a:r>
            <a:r>
              <a:rPr lang="en-US" altLang="ja-JP" b="0" dirty="0">
                <a:latin typeface="Arial" panose="020B0604020202020204" pitchFamily="34" charset="0"/>
                <a:cs typeface="Arial" panose="020B0604020202020204" pitchFamily="34" charset="0"/>
              </a:rPr>
              <a:t> travels the world doing what he refers to as the </a:t>
            </a:r>
            <a:r>
              <a:rPr lang="ru-RU" b="0" dirty="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Lord</a:t>
            </a:r>
            <a:r>
              <a:rPr lang="uk-UA" b="0" dirty="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s work.</a:t>
            </a:r>
            <a:r>
              <a:rPr lang="ru-RU" b="0" dirty="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The crusades involve prayer and Scripture reading, but the grand stage and central focus of each crusade is the miracle healing portion of each crusade. According to Benny </a:t>
            </a:r>
            <a:r>
              <a:rPr lang="en-US" altLang="ja-JP" b="0" dirty="0" err="1">
                <a:latin typeface="Arial" panose="020B0604020202020204" pitchFamily="34" charset="0"/>
                <a:cs typeface="Arial" panose="020B0604020202020204" pitchFamily="34" charset="0"/>
              </a:rPr>
              <a:t>Hinn</a:t>
            </a:r>
            <a:r>
              <a:rPr lang="en-US" altLang="ja-JP" b="0" dirty="0">
                <a:latin typeface="Arial" panose="020B0604020202020204" pitchFamily="34" charset="0"/>
                <a:cs typeface="Arial" panose="020B0604020202020204" pitchFamily="34" charset="0"/>
              </a:rPr>
              <a:t>, the miracles that are performed have medical documentation and evidence to back up the miracles. However, when people start searching for such documentation, it is nowhere to be found. One such person who has done extensive research is Justin Peters. Justin is an evangelist who is crippled by a well known disease called Cerebral Palsy. While doing his Master</a:t>
            </a:r>
            <a:r>
              <a:rPr lang="uk-UA" b="0" dirty="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s Thesis research at Southwestern Baptist Theological Seminary, Peters sought out to interview Benny </a:t>
            </a:r>
            <a:r>
              <a:rPr lang="en-US" altLang="ja-JP" b="0" dirty="0" err="1">
                <a:latin typeface="Arial" panose="020B0604020202020204" pitchFamily="34" charset="0"/>
                <a:cs typeface="Arial" panose="020B0604020202020204" pitchFamily="34" charset="0"/>
              </a:rPr>
              <a:t>Hinn</a:t>
            </a:r>
            <a:r>
              <a:rPr lang="en-US" altLang="ja-JP" b="0" dirty="0">
                <a:latin typeface="Arial" panose="020B0604020202020204" pitchFamily="34" charset="0"/>
                <a:cs typeface="Arial" panose="020B0604020202020204" pitchFamily="34" charset="0"/>
              </a:rPr>
              <a:t>, but his requests were denied. Justin also tried to make it to the stage during a miracle crusade of Benny </a:t>
            </a:r>
            <a:r>
              <a:rPr lang="en-US" altLang="ja-JP" b="0" dirty="0" err="1">
                <a:latin typeface="Arial" panose="020B0604020202020204" pitchFamily="34" charset="0"/>
                <a:cs typeface="Arial" panose="020B0604020202020204" pitchFamily="34" charset="0"/>
              </a:rPr>
              <a:t>Hinn</a:t>
            </a:r>
            <a:r>
              <a:rPr lang="en-US" altLang="ja-JP" b="0" dirty="0">
                <a:latin typeface="Arial" panose="020B0604020202020204" pitchFamily="34" charset="0"/>
                <a:cs typeface="Arial" panose="020B0604020202020204" pitchFamily="34" charset="0"/>
              </a:rPr>
              <a:t>, but since he was obviously crippled, he was denied the opportunity to go onto the stage with the miracle healer. Justin, like many others, were stopped by members of the Benny </a:t>
            </a:r>
            <a:r>
              <a:rPr lang="en-US" altLang="ja-JP" b="0" dirty="0" err="1">
                <a:latin typeface="Arial" panose="020B0604020202020204" pitchFamily="34" charset="0"/>
                <a:cs typeface="Arial" panose="020B0604020202020204" pitchFamily="34" charset="0"/>
              </a:rPr>
              <a:t>Hinn</a:t>
            </a:r>
            <a:r>
              <a:rPr lang="en-US" altLang="ja-JP" b="0" dirty="0">
                <a:latin typeface="Arial" panose="020B0604020202020204" pitchFamily="34" charset="0"/>
                <a:cs typeface="Arial" panose="020B0604020202020204" pitchFamily="34" charset="0"/>
              </a:rPr>
              <a:t> staff who screen people before they go onto the stage</a:t>
            </a:r>
            <a:r>
              <a:rPr lang="ru-RU" b="0" dirty="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a:t>
            </a:r>
            <a:r>
              <a:rPr lang="ru-RU" b="0" dirty="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Benny </a:t>
            </a:r>
            <a:r>
              <a:rPr lang="en-US" altLang="ja-JP" b="0" dirty="0" err="1">
                <a:latin typeface="Arial" panose="020B0604020202020204" pitchFamily="34" charset="0"/>
                <a:cs typeface="Arial" panose="020B0604020202020204" pitchFamily="34" charset="0"/>
              </a:rPr>
              <a:t>Hinn</a:t>
            </a:r>
            <a:r>
              <a:rPr lang="en-US" altLang="ja-JP" b="0" dirty="0">
                <a:latin typeface="Arial" panose="020B0604020202020204" pitchFamily="34" charset="0"/>
                <a:cs typeface="Arial" panose="020B0604020202020204" pitchFamily="34" charset="0"/>
              </a:rPr>
              <a:t> Exposed,</a:t>
            </a:r>
            <a:r>
              <a:rPr lang="ru-RU" b="0" dirty="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posted by </a:t>
            </a:r>
            <a:r>
              <a:rPr lang="en-US" altLang="ja-JP" b="0" dirty="0">
                <a:latin typeface="Arial" panose="020B0604020202020204" pitchFamily="34" charset="0"/>
                <a:cs typeface="Arial" panose="020B0604020202020204" pitchFamily="34" charset="0"/>
                <a:hlinkClick r:id="rId3" tooltip="Posts by Josh Buice"/>
              </a:rPr>
              <a:t>Josh Buice</a:t>
            </a:r>
            <a:r>
              <a:rPr lang="en-US" altLang="ja-JP" b="0" dirty="0">
                <a:latin typeface="Arial" panose="020B0604020202020204" pitchFamily="34" charset="0"/>
                <a:cs typeface="Arial" panose="020B0604020202020204" pitchFamily="34" charset="0"/>
              </a:rPr>
              <a:t> on Mar 26, 2008 at http://</a:t>
            </a:r>
            <a:r>
              <a:rPr lang="en-US" altLang="ja-JP" b="0" dirty="0" err="1">
                <a:latin typeface="Arial" panose="020B0604020202020204" pitchFamily="34" charset="0"/>
                <a:cs typeface="Arial" panose="020B0604020202020204" pitchFamily="34" charset="0"/>
              </a:rPr>
              <a:t>deliveredbygrace.com</a:t>
            </a:r>
            <a:r>
              <a:rPr lang="en-US" altLang="ja-JP" b="0" dirty="0">
                <a:latin typeface="Arial" panose="020B0604020202020204" pitchFamily="34" charset="0"/>
                <a:cs typeface="Arial" panose="020B0604020202020204" pitchFamily="34" charset="0"/>
              </a:rPr>
              <a:t>/?p=234).</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Be aware of three OT pretenders so you can avoid them (5-7).</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32</a:t>
            </a:fld>
            <a:endParaRPr lang="en-US"/>
          </a:p>
        </p:txBody>
      </p:sp>
    </p:spTree>
    <p:extLst>
      <p:ext uri="{BB962C8B-B14F-4D97-AF65-F5344CB8AC3E}">
        <p14:creationId xmlns:p14="http://schemas.microsoft.com/office/powerpoint/2010/main" val="3339846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Of the two million Israelites delivered from Egypt, some did not believe God like the pretenders of whom Jude warns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(5; cf. Korah, v. 11 in Num. 16)</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1B047-74E3-004E-ACF7-9B694820CD5F}" type="slidenum">
              <a:rPr lang="en-US" sz="1200" b="1">
                <a:solidFill>
                  <a:srgbClr val="000000"/>
                </a:solidFill>
                <a:latin typeface="Times" charset="0"/>
              </a:rPr>
              <a:pPr eaLnBrk="1" hangingPunct="1"/>
              <a:t>34</a:t>
            </a:fld>
            <a:endParaRPr lang="en-US" sz="1200" b="1">
              <a:solidFill>
                <a:srgbClr val="000000"/>
              </a:solidFill>
              <a:latin typeface="Times" charset="0"/>
            </a:endParaRPr>
          </a:p>
        </p:txBody>
      </p:sp>
      <p:sp>
        <p:nvSpPr>
          <p:cNvPr id="277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7507"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God disciplined the people with snakes for speaking against him (Num 21:6-7).</a:t>
            </a:r>
            <a:r>
              <a:rPr lang="en-SG" dirty="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Some demons that possessed rulers who seduced women [Gen. 6:1-4] are now punished and awaiting judgment to illustrate the pretenders' end in hell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(6)</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36</a:t>
            </a:fld>
            <a:endParaRPr lang="en-US"/>
          </a:p>
        </p:txBody>
      </p:sp>
    </p:spTree>
    <p:extLst>
      <p:ext uri="{BB962C8B-B14F-4D97-AF65-F5344CB8AC3E}">
        <p14:creationId xmlns:p14="http://schemas.microsoft.com/office/powerpoint/2010/main" val="2668838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Sodom, Gomorrah, and nearby towns, who were judged for homosexuality, show that pretenders will suffer eternal fire (7)</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Note the godless behavior of pretenders to avoid them and their practices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(8-13).</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38</a:t>
            </a:fld>
            <a:endParaRPr lang="en-US"/>
          </a:p>
        </p:txBody>
      </p:sp>
    </p:spTree>
    <p:extLst>
      <p:ext uri="{BB962C8B-B14F-4D97-AF65-F5344CB8AC3E}">
        <p14:creationId xmlns:p14="http://schemas.microsoft.com/office/powerpoint/2010/main" val="3920762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Their speech rejects all authorities, including angelic ones, unlike Michael's refusal to dispute with Satan over Moses' body (8-10).</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They pollute their bodies and reject authorities, even speaking against angelic authorities (8).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rPr>
              <a:t>These men should never slander angels since Michael didn’t argue with Satan over where to bury Moses' body but left the matter in God's </a:t>
            </a:r>
            <a:r>
              <a:rPr lang="en-US" dirty="0">
                <a:latin typeface="Arial" panose="020B0604020202020204" pitchFamily="34" charset="0"/>
                <a:cs typeface="Arial" panose="020B0604020202020204" pitchFamily="34" charset="0"/>
              </a:rPr>
              <a:t>hands [9b, as recorded in the Pseudepigrapha book, The Assumption of Moses].</a:t>
            </a:r>
          </a:p>
        </p:txBody>
      </p:sp>
      <p:sp>
        <p:nvSpPr>
          <p:cNvPr id="4" name="Slide Number Placeholder 3"/>
          <p:cNvSpPr>
            <a:spLocks noGrp="1"/>
          </p:cNvSpPr>
          <p:nvPr>
            <p:ph type="sldNum" sz="quarter" idx="10"/>
          </p:nvPr>
        </p:nvSpPr>
        <p:spPr/>
        <p:txBody>
          <a:bodyPr/>
          <a:lstStyle/>
          <a:p>
            <a:pPr>
              <a:defRPr/>
            </a:pPr>
            <a:fld id="{A5B2899F-37A6-974E-BB32-E906C72B040E}" type="slidenum">
              <a:rPr lang="en-US"/>
              <a:pPr>
                <a:defRPr/>
              </a:pPr>
              <a:t>40</a:t>
            </a:fld>
            <a:endParaRPr lang="en-US"/>
          </a:p>
        </p:txBody>
      </p:sp>
    </p:spTree>
    <p:extLst>
      <p:ext uri="{BB962C8B-B14F-4D97-AF65-F5344CB8AC3E}">
        <p14:creationId xmlns:p14="http://schemas.microsoft.com/office/powerpoint/2010/main" val="709338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T</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oo bad apostates don’t wear nametags!</a:t>
            </a:r>
            <a:endParaRPr lang="en-SG" sz="1200" b="0" kern="1200" dirty="0">
              <a:solidFill>
                <a:schemeClr val="tx1"/>
              </a:solidFill>
              <a:effectLst/>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4</a:t>
            </a:fld>
            <a:endParaRPr lang="en-US"/>
          </a:p>
        </p:txBody>
      </p:sp>
    </p:spTree>
    <p:extLst>
      <p:ext uri="{BB962C8B-B14F-4D97-AF65-F5344CB8AC3E}">
        <p14:creationId xmlns:p14="http://schemas.microsoft.com/office/powerpoint/2010/main" val="1422164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 a similar way, Joel Osteen blasphemes God by applying the divine title “I Am” to himself</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41</a:t>
            </a:fld>
            <a:endParaRPr lang="en-US"/>
          </a:p>
        </p:txBody>
      </p:sp>
    </p:spTree>
    <p:extLst>
      <p:ext uri="{BB962C8B-B14F-4D97-AF65-F5344CB8AC3E}">
        <p14:creationId xmlns:p14="http://schemas.microsoft.com/office/powerpoint/2010/main" val="1154166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pretenders slander angels whom they don't understand and, like unreasoning animals, fall into destruction by practices whose effects they know full well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Their religion will kill others as Cain killed his brother Abel [Gen. 4:8] (11a).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02EB24-8DCF-2848-B6E2-E4778572712A}" type="slidenum">
              <a:rPr lang="en-US" sz="1200" b="1">
                <a:solidFill>
                  <a:srgbClr val="000000"/>
                </a:solidFill>
                <a:latin typeface="Times" charset="0"/>
              </a:rPr>
              <a:pPr eaLnBrk="1" hangingPunct="1"/>
              <a:t>43</a:t>
            </a:fld>
            <a:endParaRPr lang="en-US" sz="1200" b="1">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Arial" panose="020B0604020202020204" pitchFamily="34" charset="0"/>
                <a:cs typeface="Arial" panose="020B0604020202020204" pitchFamily="34" charset="0"/>
              </a:rPr>
              <a:t>Their greed resembles Balaam’s claim to speak for God, but actual motive for money [Num. 22] (11b).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44</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Balaam looked like he honored God (Num 22–24).</a:t>
            </a:r>
            <a:r>
              <a:rPr lang="en-SG" dirty="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9C9A65-4A21-BE46-8650-1B00D1CA0543}" type="slidenum">
              <a:rPr lang="en-US" sz="1200" b="1">
                <a:solidFill>
                  <a:srgbClr val="000000"/>
                </a:solidFill>
                <a:latin typeface="Times" charset="0"/>
              </a:rPr>
              <a:pPr eaLnBrk="1" hangingPunct="1"/>
              <a:t>45</a:t>
            </a:fld>
            <a:endParaRPr lang="en-US" sz="1200" b="1">
              <a:solidFill>
                <a:srgbClr val="000000"/>
              </a:solidFill>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27A657-AF10-184D-887D-E98B17F99447}" type="slidenum">
              <a:rPr lang="en-US" sz="1200" b="1">
                <a:solidFill>
                  <a:srgbClr val="000000"/>
                </a:solidFill>
                <a:latin typeface="Times" charset="0"/>
              </a:rPr>
              <a:pPr eaLnBrk="1" hangingPunct="1"/>
              <a:t>46</a:t>
            </a:fld>
            <a:endParaRPr lang="en-US" sz="1200" b="1">
              <a:solidFill>
                <a:srgbClr val="000000"/>
              </a:solidFill>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However, he got the people off into immorality</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2757A7-2DA9-BB4A-8EF7-4DD15FB473BC}" type="slidenum">
              <a:rPr lang="en-US" sz="1200" b="1">
                <a:solidFill>
                  <a:srgbClr val="000000"/>
                </a:solidFill>
                <a:latin typeface="Times" charset="0"/>
              </a:rPr>
              <a:pPr eaLnBrk="1" hangingPunct="1"/>
              <a:t>47</a:t>
            </a:fld>
            <a:endParaRPr lang="en-US" sz="1200" b="1">
              <a:solidFill>
                <a:srgbClr val="000000"/>
              </a:solidFill>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panose="020B0604020202020204" pitchFamily="34" charset="0"/>
                <a:cs typeface="Arial" panose="020B0604020202020204" pitchFamily="34" charset="0"/>
              </a:rPr>
              <a:t>Balaam made a lot of money getting the Israelites involved in sexual sin—just as many do today!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48</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49</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Apostate rebellion is against leaders whom God designated like the rebellion Korah led against Moses so they will also suffer death [Num. 16] (11c).</a:t>
            </a:r>
            <a:r>
              <a:rPr lang="en-SG" dirty="0">
                <a:effectLst/>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Korah rebelled against Moses and the earth swallowed his family</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50</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Similarly, the leaders with him were burned (Num 16:31-35)</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Kevin Swanson is one heroic writer exposing apostates</a:t>
            </a:r>
            <a:r>
              <a:rPr lang="en-SG" sz="1200" dirty="0">
                <a:effectLst/>
                <a:latin typeface="Arial" panose="020B060402020202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5</a:t>
            </a:fld>
            <a:endParaRPr lang="en-US"/>
          </a:p>
        </p:txBody>
      </p:sp>
    </p:spTree>
    <p:extLst>
      <p:ext uri="{BB962C8B-B14F-4D97-AF65-F5344CB8AC3E}">
        <p14:creationId xmlns:p14="http://schemas.microsoft.com/office/powerpoint/2010/main" val="4158173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Nature graphically illustrates the destructive lifestyles of the pretenders to warn us to avoid their practices (12-13).</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Like hidden reefs that wreck ships before they are detected, pretenders even join in the most intimate church celebrations while they destroy it within (12a).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Reefs are beautiful for diving, but not for ships!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Like shepherds who feed themselves rather than the sheep, these leaders seek only their own desires (12b).</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Like clouds seemingly filled but waterless and blown around, these men appear saintly but have no teaching for thirsty souls (12c). Why? They don’t understand even major doctrines and are easy seduced by the latest theological trends.</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Like trees lacking the expected autumn fruit, they lack Christian character but are dead in their sins and will experience eternal separation from God (12d).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 this vein, what about the prosperity gospel? Well, God prospers us—along with suffering</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53</a:t>
            </a:fld>
            <a:endParaRPr lang="en-US"/>
          </a:p>
        </p:txBody>
      </p:sp>
    </p:spTree>
    <p:extLst>
      <p:ext uri="{BB962C8B-B14F-4D97-AF65-F5344CB8AC3E}">
        <p14:creationId xmlns:p14="http://schemas.microsoft.com/office/powerpoint/2010/main" val="2406425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Not according to Lakewood Church!</a:t>
            </a: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54</a:t>
            </a:fld>
            <a:endParaRPr lang="en-US"/>
          </a:p>
        </p:txBody>
      </p:sp>
    </p:spTree>
    <p:extLst>
      <p:ext uri="{BB962C8B-B14F-4D97-AF65-F5344CB8AC3E}">
        <p14:creationId xmlns:p14="http://schemas.microsoft.com/office/powerpoint/2010/main" val="4284928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megachurch has a rule that sin can never be addressed from the pulpit.</a:t>
            </a: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55</a:t>
            </a:fld>
            <a:endParaRPr lang="en-US"/>
          </a:p>
        </p:txBody>
      </p:sp>
    </p:spTree>
    <p:extLst>
      <p:ext uri="{BB962C8B-B14F-4D97-AF65-F5344CB8AC3E}">
        <p14:creationId xmlns:p14="http://schemas.microsoft.com/office/powerpoint/2010/main" val="3222528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Sunday 45,000 attend</a:t>
            </a:r>
            <a:r>
              <a:rPr lang="en-US" baseline="0" dirty="0">
                <a:latin typeface="Arial" panose="020B0604020202020204" pitchFamily="34" charset="0"/>
                <a:cs typeface="Arial" panose="020B0604020202020204" pitchFamily="34" charset="0"/>
              </a:rPr>
              <a:t> the various services, making Lakewood the largest church ever in the USA.</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5B2899F-37A6-974E-BB32-E906C72B040E}" type="slidenum">
              <a:rPr lang="en-US"/>
              <a:pPr>
                <a:defRPr/>
              </a:pPr>
              <a:t>56</a:t>
            </a:fld>
            <a:endParaRPr lang="en-US"/>
          </a:p>
        </p:txBody>
      </p:sp>
    </p:spTree>
    <p:extLst>
      <p:ext uri="{BB962C8B-B14F-4D97-AF65-F5344CB8AC3E}">
        <p14:creationId xmlns:p14="http://schemas.microsoft.com/office/powerpoint/2010/main" val="18271005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But former pastor Joel Osteen preaches prosperity only</a:t>
            </a:r>
            <a:r>
              <a:rPr lang="en-SG"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57</a:t>
            </a:fld>
            <a:endParaRPr lang="en-US"/>
          </a:p>
        </p:txBody>
      </p:sp>
    </p:spTree>
    <p:extLst>
      <p:ext uri="{BB962C8B-B14F-4D97-AF65-F5344CB8AC3E}">
        <p14:creationId xmlns:p14="http://schemas.microsoft.com/office/powerpoint/2010/main" val="13571911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lives prosperity too in a mega home. </a:t>
            </a: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58</a:t>
            </a:fld>
            <a:endParaRPr lang="en-US"/>
          </a:p>
        </p:txBody>
      </p:sp>
    </p:spTree>
    <p:extLst>
      <p:ext uri="{BB962C8B-B14F-4D97-AF65-F5344CB8AC3E}">
        <p14:creationId xmlns:p14="http://schemas.microsoft.com/office/powerpoint/2010/main" val="3892144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recent years, he shifted to his $10 million water purifying business. </a:t>
            </a: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59</a:t>
            </a:fld>
            <a:endParaRPr lang="en-US"/>
          </a:p>
        </p:txBody>
      </p:sp>
    </p:spTree>
    <p:extLst>
      <p:ext uri="{BB962C8B-B14F-4D97-AF65-F5344CB8AC3E}">
        <p14:creationId xmlns:p14="http://schemas.microsoft.com/office/powerpoint/2010/main" val="484503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Like waves of the sea that direct ships nowhere, these men give no helpful or edifying guidance but instead practice shameful actions (13a).</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Like shooting stars moving across the sky and vanishing without light or direction, pretenders lead followers astray from God's truth to hell </a:t>
            </a:r>
            <a:r>
              <a:rPr lang="en-US" dirty="0">
                <a:latin typeface="Arial" panose="020B0604020202020204" pitchFamily="34" charset="0"/>
                <a:cs typeface="Arial" panose="020B0604020202020204" pitchFamily="34" charset="0"/>
              </a:rPr>
              <a:t>(13b).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Who exactly are we talking about? Men like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Nathaniel Hawthorne,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Mark Twain,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John Dewey,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Jean-Paul Sartre,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Charles Darwin,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Karl Marx,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Friedrich Nietzsche,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Ernest Hemingway, and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 Lady Gaga</a:t>
            </a:r>
            <a:r>
              <a:rPr lang="en-SG" sz="1200" dirty="0">
                <a:effectLst/>
                <a:latin typeface="Arial" panose="020B0604020202020204" pitchFamily="34" charset="0"/>
                <a:ea typeface="Times New Roman" panose="02020603050405020304" pitchFamily="18"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6</a:t>
            </a:fld>
            <a:endParaRPr lang="en-US"/>
          </a:p>
        </p:txBody>
      </p:sp>
    </p:spTree>
    <p:extLst>
      <p:ext uri="{BB962C8B-B14F-4D97-AF65-F5344CB8AC3E}">
        <p14:creationId xmlns:p14="http://schemas.microsoft.com/office/powerpoint/2010/main" val="18473932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Osteen said it himself that “there are many ways to Jesus” through a variety of religions.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=KwL1DThtxYg&amp;hl=</a:t>
            </a:r>
            <a:r>
              <a:rPr lang="en-US" dirty="0" err="1">
                <a:latin typeface="Arial" panose="020B0604020202020204" pitchFamily="34" charset="0"/>
                <a:cs typeface="Arial" panose="020B0604020202020204" pitchFamily="34" charset="0"/>
              </a:rPr>
              <a:t>en-GB&amp;gl</a:t>
            </a:r>
            <a:r>
              <a:rPr lang="en-US" dirty="0">
                <a:latin typeface="Arial" panose="020B0604020202020204" pitchFamily="34" charset="0"/>
                <a:cs typeface="Arial" panose="020B0604020202020204" pitchFamily="34" charset="0"/>
              </a:rPr>
              <a:t>=SG</a:t>
            </a:r>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0050423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Picture from https://</a:t>
            </a:r>
            <a:r>
              <a:rPr lang="en-US" dirty="0" err="1">
                <a:latin typeface="Arial" panose="020B0604020202020204" pitchFamily="34" charset="0"/>
                <a:cs typeface="Arial" panose="020B0604020202020204" pitchFamily="34" charset="0"/>
              </a:rPr>
              <a:t>www.youtube.com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=RTcLqZSuCP8</a:t>
            </a:r>
          </a:p>
          <a:p>
            <a:r>
              <a:rPr lang="en-US" dirty="0">
                <a:latin typeface="Arial" panose="020B0604020202020204" pitchFamily="34" charset="0"/>
                <a:cs typeface="Arial" panose="020B0604020202020204" pitchFamily="34" charset="0"/>
              </a:rPr>
              <a:t>Text from http://</a:t>
            </a:r>
            <a:r>
              <a:rPr lang="en-US" dirty="0" err="1">
                <a:latin typeface="Arial" panose="020B0604020202020204" pitchFamily="34" charset="0"/>
                <a:cs typeface="Arial" panose="020B0604020202020204" pitchFamily="34" charset="0"/>
              </a:rPr>
              <a:t>www.deliveredbygrace.com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joel</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osteen</a:t>
            </a:r>
            <a:r>
              <a:rPr lang="en-US" dirty="0">
                <a:latin typeface="Arial" panose="020B0604020202020204" pitchFamily="34" charset="0"/>
                <a:cs typeface="Arial" panose="020B0604020202020204" pitchFamily="34" charset="0"/>
              </a:rPr>
              <a:t>-does-it-again/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6123303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it all lead?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See the future judgment of pretenders for their selfishness to avoid them (14-16).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63</a:t>
            </a:fld>
            <a:endParaRPr lang="en-US"/>
          </a:p>
        </p:txBody>
      </p:sp>
    </p:spTree>
    <p:extLst>
      <p:ext uri="{BB962C8B-B14F-4D97-AF65-F5344CB8AC3E}">
        <p14:creationId xmlns:p14="http://schemas.microsoft.com/office/powerpoint/2010/main" val="24734901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Enoch prophesied the judgment of pretenders at Christ’s Second Coming to warn people to avoid them (14-15).</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5B2899F-37A6-974E-BB32-E906C72B040E}" type="slidenum">
              <a:rPr lang="en-US"/>
              <a:pPr>
                <a:defRPr/>
              </a:pPr>
              <a:t>64</a:t>
            </a:fld>
            <a:endParaRPr lang="en-US"/>
          </a:p>
        </p:txBody>
      </p:sp>
    </p:spTree>
    <p:extLst>
      <p:ext uri="{BB962C8B-B14F-4D97-AF65-F5344CB8AC3E}">
        <p14:creationId xmlns:p14="http://schemas.microsoft.com/office/powerpoint/2010/main" val="34136665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A191C1-FFE8-0A42-8D9D-D23D617B7F07}" type="slidenum">
              <a:rPr lang="en-US" sz="1200">
                <a:solidFill>
                  <a:srgbClr val="000000"/>
                </a:solidFill>
                <a:latin typeface="Arial" charset="0"/>
              </a:rPr>
              <a:pPr eaLnBrk="1" hangingPunct="1"/>
              <a:t>65</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Enoch as the seventh generation from Adam reminds us to take the Bible in its normal sense! Genesis 5 has no gaps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Enoch, accurately quoted by the Pseudepigrapha</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 Book of Enoch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[1:9], prophesied of the pretenders' judgment to guard believers from them (14a).</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5B2899F-37A6-974E-BB32-E906C72B040E}" type="slidenum">
              <a:rPr lang="en-US"/>
              <a:pPr>
                <a:defRPr/>
              </a:pPr>
              <a:t>66</a:t>
            </a:fld>
            <a:endParaRPr lang="en-US"/>
          </a:p>
        </p:txBody>
      </p:sp>
    </p:spTree>
    <p:extLst>
      <p:ext uri="{BB962C8B-B14F-4D97-AF65-F5344CB8AC3E}">
        <p14:creationId xmlns:p14="http://schemas.microsoft.com/office/powerpoint/2010/main" val="3856962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At His Second Coming with saints and angels with Him, Christ will judge these men for their ungodly actions and words spoken against Him (14b-15).</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5B2899F-37A6-974E-BB32-E906C72B040E}" type="slidenum">
              <a:rPr lang="en-US"/>
              <a:pPr>
                <a:defRPr/>
              </a:pPr>
              <a:t>67</a:t>
            </a:fld>
            <a:endParaRPr lang="en-US"/>
          </a:p>
        </p:txBody>
      </p:sp>
    </p:spTree>
    <p:extLst>
      <p:ext uri="{BB962C8B-B14F-4D97-AF65-F5344CB8AC3E}">
        <p14:creationId xmlns:p14="http://schemas.microsoft.com/office/powerpoint/2010/main" val="325958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Their selfish lifestyles show us to recognize and avoid them (16).</a:t>
            </a:r>
          </a:p>
          <a:p>
            <a:r>
              <a:rPr lang="en-US" dirty="0">
                <a:latin typeface="Arial" panose="020B0604020202020204" pitchFamily="34" charset="0"/>
                <a:cs typeface="Arial" panose="020B0604020202020204" pitchFamily="34" charset="0"/>
              </a:rPr>
              <a:t>They complain about difficulties rather than rejoice in them (16a).</a:t>
            </a:r>
          </a:p>
          <a:p>
            <a:r>
              <a:rPr lang="en-US" dirty="0">
                <a:latin typeface="Arial" panose="020B0604020202020204" pitchFamily="34" charset="0"/>
                <a:cs typeface="Arial" panose="020B0604020202020204" pitchFamily="34" charset="0"/>
              </a:rPr>
              <a:t>They find fault in others rather than encourage them (16b).</a:t>
            </a:r>
          </a:p>
          <a:p>
            <a:r>
              <a:rPr lang="en-US" dirty="0">
                <a:latin typeface="Arial" panose="020B0604020202020204" pitchFamily="34" charset="0"/>
                <a:cs typeface="Arial" panose="020B0604020202020204" pitchFamily="34" charset="0"/>
              </a:rPr>
              <a:t>They lust for their own, sensual advantage rather than serve others (16c).</a:t>
            </a:r>
          </a:p>
          <a:p>
            <a:r>
              <a:rPr lang="en-US" dirty="0">
                <a:latin typeface="Arial" panose="020B0604020202020204" pitchFamily="34" charset="0"/>
                <a:cs typeface="Arial" panose="020B0604020202020204" pitchFamily="34" charset="0"/>
              </a:rPr>
              <a:t>They boast about their own achievements rather than praise others (16d).</a:t>
            </a:r>
          </a:p>
          <a:p>
            <a:r>
              <a:rPr lang="en-US" dirty="0">
                <a:latin typeface="Arial" panose="020B0604020202020204" pitchFamily="34" charset="0"/>
                <a:cs typeface="Arial" panose="020B0604020202020204" pitchFamily="34" charset="0"/>
              </a:rPr>
              <a:t>They flatter others for special treatment rather than minister to them unselfishly (16e).</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8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How did they destroy the Christian West?</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Dewey</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dirty="0">
                <a:effectLst/>
                <a:latin typeface="Arial" panose="020B0604020202020204" pitchFamily="34" charset="0"/>
                <a:cs typeface="Arial" panose="020B0604020202020204" pitchFamily="34" charset="0"/>
              </a:rPr>
              <a:t>successfully established a public education system in the USA with the purpose of taking children away from the godly influence of their parents.</a:t>
            </a:r>
            <a:r>
              <a:rPr lang="en-SG" dirty="0">
                <a:effectLst/>
                <a:latin typeface="Arial" panose="020B0604020202020204" pitchFamily="34" charset="0"/>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Darwin</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dirty="0">
                <a:effectLst/>
                <a:latin typeface="Arial" panose="020B0604020202020204" pitchFamily="34" charset="0"/>
                <a:cs typeface="Arial" panose="020B0604020202020204" pitchFamily="34" charset="0"/>
              </a:rPr>
              <a:t>successfully convinced the scientific and academic communities to abandon creationism for evolution.</a:t>
            </a:r>
            <a:r>
              <a:rPr lang="en-SG" dirty="0">
                <a:effectLst/>
                <a:latin typeface="Arial" panose="020B0604020202020204" pitchFamily="34" charset="0"/>
                <a:cs typeface="Arial" panose="020B0604020202020204" pitchFamily="34" charset="0"/>
              </a:rPr>
              <a:t> </a:t>
            </a:r>
            <a:br>
              <a:rPr lang="en-SG" dirty="0">
                <a:effectLst/>
                <a:latin typeface="Arial" panose="020B0604020202020204" pitchFamily="34" charset="0"/>
                <a:cs typeface="Arial" panose="020B0604020202020204" pitchFamily="34" charset="0"/>
              </a:rPr>
            </a:b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Marx</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successfully convinced generations within many countries that God doesn’t exist, leading to the death of millions.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182166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a:effectLst/>
                <a:latin typeface="Arial" panose="020B0604020202020204" pitchFamily="34" charset="0"/>
                <a:cs typeface="Arial" panose="020B0604020202020204" pitchFamily="34" charset="0"/>
              </a:rPr>
              <a:t>(Verses 3-16</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show what to look for in the pretenders. But what should we look for in us? This brings us to our third way to protect ourselves from godless pretenders…)</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498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Build yourself up by following three practices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535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AE01D3-FA11-FB42-ABA6-FC6E05C4BAC2}" type="slidenum">
              <a:rPr lang="en-US" sz="1200"/>
              <a:pPr eaLnBrk="1" hangingPunct="1"/>
              <a:t>73</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Build yourself up by following three practices</a:t>
            </a:r>
            <a:r>
              <a:rPr lang="en-SG" sz="1200" dirty="0">
                <a:effectLst/>
                <a:latin typeface="Arial" panose="020B0604020202020204" pitchFamily="34" charset="0"/>
                <a:ea typeface="Times New Roman" panose="02020603050405020304" pitchFamily="18" charset="0"/>
              </a:rPr>
              <a:t>.</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Remember the apostles predicted these men so you won’t be led astray (17-19):</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They scoff at the things which God and believers hold sacred (18a).</a:t>
            </a:r>
          </a:p>
          <a:p>
            <a:r>
              <a:rPr lang="en-US" dirty="0">
                <a:latin typeface="Arial" panose="020B0604020202020204" pitchFamily="34" charset="0"/>
                <a:cs typeface="Arial" panose="020B0604020202020204" pitchFamily="34" charset="0"/>
              </a:rPr>
              <a:t>They are led by desires that a godly person resists (18b).</a:t>
            </a:r>
          </a:p>
          <a:p>
            <a:r>
              <a:rPr lang="en-US" dirty="0">
                <a:latin typeface="Arial" panose="020B0604020202020204" pitchFamily="34" charset="0"/>
                <a:cs typeface="Arial" panose="020B0604020202020204" pitchFamily="34" charset="0"/>
              </a:rPr>
              <a:t>They divide the church into various camps with competing leaders, doctrines and emphases (19a).</a:t>
            </a:r>
          </a:p>
          <a:p>
            <a:r>
              <a:rPr lang="en-US" dirty="0">
                <a:latin typeface="Arial" panose="020B0604020202020204" pitchFamily="34" charset="0"/>
                <a:cs typeface="Arial" panose="020B0604020202020204" pitchFamily="34" charset="0"/>
              </a:rPr>
              <a:t>They follow sensual instincts without restraint (19b).</a:t>
            </a:r>
          </a:p>
          <a:p>
            <a:r>
              <a:rPr lang="en-US" dirty="0">
                <a:latin typeface="Arial" panose="020B0604020202020204" pitchFamily="34" charset="0"/>
                <a:cs typeface="Arial" panose="020B0604020202020204" pitchFamily="34" charset="0"/>
              </a:rPr>
              <a:t>They do not have the indwelling ministry of the Spirit as believers do (19c).</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Nurture yourself in God's love by studying the Bible, praying as the Spirit prays, and looking for the Rapture—all to protect from pretender wiles (20-21).</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Nurture yourself in God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love by studying the holy faith as revealed in the Scriptures to protect them from the wiles of the pretenders (20a).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Nurture yourself in God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love by praying in the power of the Spirit in fellowship with God so the Spirit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thoughts are your thoughts (20b).</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Nurture yourself in God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love by eagerly anticipating God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mercy that will be shown when He removes us from the earth at the Rapture, thus beginning our eternal life in His presence (21).</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Show mercy on and encourage, rather than slander or accuse, believers confused by the pretenders (22).</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Share Christ with unbelievers following the pretenders rather than joining pretenders in eternal fire in Hell (23a).</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Show mercy to other pretender followers to guard from becoming defiled by them like a disease that easily spreads from a dirty garment (23b).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ways can you fight unbelievers who destroy the church from within?</a:t>
            </a:r>
          </a:p>
        </p:txBody>
      </p:sp>
    </p:spTree>
    <p:extLst>
      <p:ext uri="{BB962C8B-B14F-4D97-AF65-F5344CB8AC3E}">
        <p14:creationId xmlns:p14="http://schemas.microsoft.com/office/powerpoint/2010/main" val="19122070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4161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4314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Build yourself up by following three practices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68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BEC9C-0C1E-E14C-AF47-3339A3AA85A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Speaking of death, Nietzsche founded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is Dead</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movement. God had the last word in his life, though, as 17 years later God founded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Nietzsche is Dead</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movement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671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753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Praise God as the only one who can keep us from apostasy (24a).</a:t>
            </a:r>
          </a:p>
          <a:p>
            <a:r>
              <a:rPr lang="en-US" dirty="0">
                <a:latin typeface="Arial" panose="020B0604020202020204" pitchFamily="34" charset="0"/>
                <a:cs typeface="Arial" panose="020B0604020202020204" pitchFamily="34" charset="0"/>
              </a:rPr>
              <a:t>Praise God alone that he will present us before him in heaven sinless and with great joy to encourage us to live for God now (24b).</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Honor God alone as the only Savior with unlimited resources for all time to be encouraged that his unlimited resources can protect us from apostasy </a:t>
            </a:r>
            <a:r>
              <a:rPr lang="en-US" dirty="0">
                <a:latin typeface="Arial" panose="020B0604020202020204" pitchFamily="34" charset="0"/>
                <a:cs typeface="Arial" panose="020B0604020202020204" pitchFamily="34" charset="0"/>
              </a:rPr>
              <a:t> (25).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5B2899F-37A6-974E-BB32-E906C72B040E}" type="slidenum">
              <a:rPr lang="en-US"/>
              <a:pPr>
                <a:defRPr/>
              </a:pPr>
              <a:t>82</a:t>
            </a:fld>
            <a:endParaRPr lang="en-US"/>
          </a:p>
        </p:txBody>
      </p:sp>
    </p:spTree>
    <p:extLst>
      <p:ext uri="{BB962C8B-B14F-4D97-AF65-F5344CB8AC3E}">
        <p14:creationId xmlns:p14="http://schemas.microsoft.com/office/powerpoint/2010/main" val="9106378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6740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7568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Build yourself up by following three practices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0820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2472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was the earliest doctrinal formation outside of the NT.  It was written sometime between the 1</a:t>
            </a:r>
            <a:r>
              <a:rPr lang="en-US" sz="2000" baseline="30000">
                <a:latin typeface="Arial" charset="0"/>
                <a:ea typeface="ＭＳ Ｐゴシック" charset="0"/>
                <a:cs typeface="ＭＳ Ｐゴシック" charset="0"/>
              </a:rPr>
              <a:t>st</a:t>
            </a:r>
            <a:r>
              <a:rPr lang="en-US" sz="2000">
                <a:latin typeface="Arial" charset="0"/>
                <a:ea typeface="ＭＳ Ｐゴシック" charset="0"/>
                <a:cs typeface="ＭＳ Ｐゴシック" charset="0"/>
              </a:rPr>
              <a:t> and 3</a:t>
            </a:r>
            <a:r>
              <a:rPr lang="en-US" sz="2000" baseline="30000">
                <a:latin typeface="Arial" charset="0"/>
                <a:ea typeface="ＭＳ Ｐゴシック" charset="0"/>
                <a:cs typeface="ＭＳ Ｐゴシック" charset="0"/>
              </a:rPr>
              <a:t>rd</a:t>
            </a:r>
            <a:r>
              <a:rPr lang="en-US" sz="2000">
                <a:latin typeface="Arial" charset="0"/>
                <a:ea typeface="ＭＳ Ｐゴシック" charset="0"/>
                <a:cs typeface="ＭＳ Ｐゴシック" charset="0"/>
              </a:rPr>
              <a:t> centuries as an affirmation against Gnosticism.  Since it was believed to come from the teaching of the 12 apostles themselves, it became known as 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There is only one Latin version but at least 6 English translations.  I will share the Lutheran version.</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48B0EE-52AA-7B4E-BAA8-5A8ACF40E946}" type="slidenum">
              <a:rPr lang="en-US" sz="1200">
                <a:solidFill>
                  <a:srgbClr val="000000"/>
                </a:solidFill>
                <a:latin typeface="Arial" charset="0"/>
              </a:rPr>
              <a:pPr/>
              <a:t>89</a:t>
            </a:fld>
            <a:endParaRPr lang="en-US" sz="1200">
              <a:solidFill>
                <a:srgbClr val="000000"/>
              </a:solidFill>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p:cNvSpPr>
          <p:nvPr>
            <p:ph type="sldImg"/>
          </p:nvPr>
        </p:nvSpPr>
        <p:spPr>
          <a:ln/>
        </p:spPr>
      </p:sp>
      <p:sp>
        <p:nvSpPr>
          <p:cNvPr id="3911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90</a:t>
            </a:fld>
            <a:endParaRPr lang="en-US" sz="1200">
              <a:solidFill>
                <a:srgbClr val="00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We must also fight apostates in our own church!</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So how can we fight unbelieving false teachers in our own churches?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4756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p:cNvSpPr>
          <p:nvPr>
            <p:ph type="sldImg"/>
          </p:nvPr>
        </p:nvSpPr>
        <p:spPr>
          <a:ln/>
        </p:spPr>
      </p:sp>
      <p:sp>
        <p:nvSpPr>
          <p:cNvPr id="393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91</a:t>
            </a:fld>
            <a:endParaRPr lang="en-US" sz="1200">
              <a:solidFill>
                <a:srgbClr val="000000"/>
              </a:solidFill>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p:cNvSpPr>
          <p:nvPr>
            <p:ph type="sldImg"/>
          </p:nvPr>
        </p:nvSpPr>
        <p:spPr>
          <a:ln/>
        </p:spPr>
      </p:sp>
      <p:sp>
        <p:nvSpPr>
          <p:cNvPr id="395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92</a:t>
            </a:fld>
            <a:endParaRPr lang="en-US" sz="1200">
              <a:solidFill>
                <a:srgbClr val="000000"/>
              </a:solidFill>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289955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pPr>
                <a:defRPr/>
              </a:pPr>
              <a:t>‹#›</a:t>
            </a:fld>
            <a:endParaRPr lang="en-US"/>
          </a:p>
        </p:txBody>
      </p:sp>
    </p:spTree>
    <p:extLst>
      <p:ext uri="{BB962C8B-B14F-4D97-AF65-F5344CB8AC3E}">
        <p14:creationId xmlns:p14="http://schemas.microsoft.com/office/powerpoint/2010/main" val="3817600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266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8971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2386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5647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3598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5195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437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3028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4640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8075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pPr>
                <a:defRPr/>
              </a:pPr>
              <a:t>‹#›</a:t>
            </a:fld>
            <a:endParaRPr lang="en-US"/>
          </a:p>
        </p:txBody>
      </p:sp>
    </p:spTree>
    <p:extLst>
      <p:ext uri="{BB962C8B-B14F-4D97-AF65-F5344CB8AC3E}">
        <p14:creationId xmlns:p14="http://schemas.microsoft.com/office/powerpoint/2010/main" val="20865508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83796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3473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41435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082775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495056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74313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3757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8419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563424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2C408CA-8BA8-2347-B975-26D5B0BAEA21}" type="slidenum">
              <a:rPr lang="en-US"/>
              <a:pPr>
                <a:defRPr/>
              </a:pPr>
              <a:t>‹#›</a:t>
            </a:fld>
            <a:endParaRPr lang="en-US"/>
          </a:p>
        </p:txBody>
      </p:sp>
    </p:spTree>
    <p:extLst>
      <p:ext uri="{BB962C8B-B14F-4D97-AF65-F5344CB8AC3E}">
        <p14:creationId xmlns:p14="http://schemas.microsoft.com/office/powerpoint/2010/main" val="3185425732"/>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457651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BEB8EAD-978D-4C4D-AADD-0C83EB2C6E68}" type="slidenum">
              <a:rPr lang="en-US"/>
              <a:pPr>
                <a:defRPr/>
              </a:pPr>
              <a:t>‹#›</a:t>
            </a:fld>
            <a:endParaRPr lang="en-US"/>
          </a:p>
        </p:txBody>
      </p:sp>
    </p:spTree>
    <p:extLst>
      <p:ext uri="{BB962C8B-B14F-4D97-AF65-F5344CB8AC3E}">
        <p14:creationId xmlns:p14="http://schemas.microsoft.com/office/powerpoint/2010/main" val="2796830314"/>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966E1BC-D2AB-E44F-9AAC-B9D6299FD79A}" type="slidenum">
              <a:rPr lang="en-US"/>
              <a:pPr>
                <a:defRPr/>
              </a:pPr>
              <a:t>‹#›</a:t>
            </a:fld>
            <a:endParaRPr lang="en-US"/>
          </a:p>
        </p:txBody>
      </p:sp>
    </p:spTree>
    <p:extLst>
      <p:ext uri="{BB962C8B-B14F-4D97-AF65-F5344CB8AC3E}">
        <p14:creationId xmlns:p14="http://schemas.microsoft.com/office/powerpoint/2010/main" val="8801452"/>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E996360-7680-6E42-84F6-7F9C06400078}" type="slidenum">
              <a:rPr lang="en-US"/>
              <a:pPr>
                <a:defRPr/>
              </a:pPr>
              <a:t>‹#›</a:t>
            </a:fld>
            <a:endParaRPr lang="en-US"/>
          </a:p>
        </p:txBody>
      </p:sp>
    </p:spTree>
    <p:extLst>
      <p:ext uri="{BB962C8B-B14F-4D97-AF65-F5344CB8AC3E}">
        <p14:creationId xmlns:p14="http://schemas.microsoft.com/office/powerpoint/2010/main" val="1139417381"/>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21C9EE42-C1C0-9D4E-9FA0-A9F6FFE3BE78}" type="slidenum">
              <a:rPr lang="en-US"/>
              <a:pPr>
                <a:defRPr/>
              </a:pPr>
              <a:t>‹#›</a:t>
            </a:fld>
            <a:endParaRPr lang="en-US"/>
          </a:p>
        </p:txBody>
      </p:sp>
    </p:spTree>
    <p:extLst>
      <p:ext uri="{BB962C8B-B14F-4D97-AF65-F5344CB8AC3E}">
        <p14:creationId xmlns:p14="http://schemas.microsoft.com/office/powerpoint/2010/main" val="3730533349"/>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DEBBEF0A-0903-644F-B6BB-59097CE1F428}" type="slidenum">
              <a:rPr lang="en-US"/>
              <a:pPr>
                <a:defRPr/>
              </a:pPr>
              <a:t>‹#›</a:t>
            </a:fld>
            <a:endParaRPr lang="en-US"/>
          </a:p>
        </p:txBody>
      </p:sp>
    </p:spTree>
    <p:extLst>
      <p:ext uri="{BB962C8B-B14F-4D97-AF65-F5344CB8AC3E}">
        <p14:creationId xmlns:p14="http://schemas.microsoft.com/office/powerpoint/2010/main" val="563905756"/>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22E227A-2621-9E45-B7B6-04DBEBFC0BC5}" type="slidenum">
              <a:rPr lang="en-US"/>
              <a:pPr>
                <a:defRPr/>
              </a:pPr>
              <a:t>‹#›</a:t>
            </a:fld>
            <a:endParaRPr lang="en-US"/>
          </a:p>
        </p:txBody>
      </p:sp>
    </p:spTree>
    <p:extLst>
      <p:ext uri="{BB962C8B-B14F-4D97-AF65-F5344CB8AC3E}">
        <p14:creationId xmlns:p14="http://schemas.microsoft.com/office/powerpoint/2010/main" val="1172589898"/>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DED0141-83BF-B844-9198-53368577BFE2}" type="slidenum">
              <a:rPr lang="en-US"/>
              <a:pPr>
                <a:defRPr/>
              </a:pPr>
              <a:t>‹#›</a:t>
            </a:fld>
            <a:endParaRPr lang="en-US"/>
          </a:p>
        </p:txBody>
      </p:sp>
    </p:spTree>
    <p:extLst>
      <p:ext uri="{BB962C8B-B14F-4D97-AF65-F5344CB8AC3E}">
        <p14:creationId xmlns:p14="http://schemas.microsoft.com/office/powerpoint/2010/main" val="3937434443"/>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140DAD-C53D-8240-8BCA-62A7B10DCC39}" type="slidenum">
              <a:rPr lang="en-US"/>
              <a:pPr>
                <a:defRPr/>
              </a:pPr>
              <a:t>‹#›</a:t>
            </a:fld>
            <a:endParaRPr lang="en-US"/>
          </a:p>
        </p:txBody>
      </p:sp>
    </p:spTree>
    <p:extLst>
      <p:ext uri="{BB962C8B-B14F-4D97-AF65-F5344CB8AC3E}">
        <p14:creationId xmlns:p14="http://schemas.microsoft.com/office/powerpoint/2010/main" val="2823280914"/>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8774AB7-1FE2-924B-8381-AC0B5973079F}" type="slidenum">
              <a:rPr lang="en-US"/>
              <a:pPr>
                <a:defRPr/>
              </a:pPr>
              <a:t>‹#›</a:t>
            </a:fld>
            <a:endParaRPr lang="en-US"/>
          </a:p>
        </p:txBody>
      </p:sp>
    </p:spTree>
    <p:extLst>
      <p:ext uri="{BB962C8B-B14F-4D97-AF65-F5344CB8AC3E}">
        <p14:creationId xmlns:p14="http://schemas.microsoft.com/office/powerpoint/2010/main" val="4195567614"/>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A95B7FB-175B-4F48-B195-A00737B7B2D7}" type="slidenum">
              <a:rPr lang="en-US"/>
              <a:pPr>
                <a:defRPr/>
              </a:pPr>
              <a:t>‹#›</a:t>
            </a:fld>
            <a:endParaRPr lang="en-US"/>
          </a:p>
        </p:txBody>
      </p:sp>
    </p:spTree>
    <p:extLst>
      <p:ext uri="{BB962C8B-B14F-4D97-AF65-F5344CB8AC3E}">
        <p14:creationId xmlns:p14="http://schemas.microsoft.com/office/powerpoint/2010/main" val="386886849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41302933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25587208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7405954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22220466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7259968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36980454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34857406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26732867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41511488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34157179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279526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6107779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11512541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8553565"/>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003691"/>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2192883"/>
      </p:ext>
    </p:extLst>
  </p:cSld>
  <p:clrMapOvr>
    <a:masterClrMapping/>
  </p:clrMapOvr>
  <p:transition>
    <p:wheel spokes="0"/>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054879"/>
      </p:ext>
    </p:extLst>
  </p:cSld>
  <p:clrMapOvr>
    <a:masterClrMapping/>
  </p:clrMapOvr>
  <p:transition>
    <p:wheel spokes="0"/>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014085"/>
      </p:ext>
    </p:extLst>
  </p:cSld>
  <p:clrMapOvr>
    <a:masterClrMapping/>
  </p:clrMapOvr>
  <p:transition>
    <p:wheel spokes="0"/>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43214544"/>
      </p:ext>
    </p:extLst>
  </p:cSld>
  <p:clrMapOvr>
    <a:masterClrMapping/>
  </p:clrMapOvr>
  <p:transition>
    <p:wheel spokes="0"/>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816602"/>
      </p:ext>
    </p:extLst>
  </p:cSld>
  <p:clrMapOvr>
    <a:masterClrMapping/>
  </p:clrMapOvr>
  <p:transition>
    <p:wheel spokes="0"/>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190265"/>
      </p:ext>
    </p:extLst>
  </p:cSld>
  <p:clrMapOvr>
    <a:masterClrMapping/>
  </p:clrMapOvr>
  <p:transition>
    <p:wheel spokes="0"/>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5836768"/>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C58503-ABD2-7D44-94A0-510B23A722B3}" type="datetimeFigureOut">
              <a:rPr lang="en-US"/>
              <a:pPr>
                <a:defRPr/>
              </a:pPr>
              <a:t>1/4/20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1E006-AFE3-5044-B857-EA6AC0E58518}" type="slidenum">
              <a:rPr lang="en-US"/>
              <a:pPr>
                <a:defRPr/>
              </a:pPr>
              <a:t>‹#›</a:t>
            </a:fld>
            <a:endParaRPr lang="en-US"/>
          </a:p>
        </p:txBody>
      </p:sp>
    </p:spTree>
    <p:extLst>
      <p:ext uri="{BB962C8B-B14F-4D97-AF65-F5344CB8AC3E}">
        <p14:creationId xmlns:p14="http://schemas.microsoft.com/office/powerpoint/2010/main" val="11871840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51556"/>
      </p:ext>
    </p:extLst>
  </p:cSld>
  <p:clrMapOvr>
    <a:masterClrMapping/>
  </p:clrMapOvr>
  <p:transition>
    <p:wheel spokes="0"/>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757345"/>
      </p:ext>
    </p:extLst>
  </p:cSld>
  <p:clrMapOvr>
    <a:masterClrMapping/>
  </p:clrMapOvr>
  <p:transition>
    <p:wheel spokes="0"/>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33411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999895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88478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520672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12477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9427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50731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4995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2103F9-3650-1948-B0CA-3EF987F860C8}" type="datetimeFigureOut">
              <a:rPr lang="en-US"/>
              <a:pPr>
                <a:defRPr/>
              </a:pPr>
              <a:t>1/4/20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D68A71-6A4B-D646-9886-6BC52327D122}" type="slidenum">
              <a:rPr lang="en-US"/>
              <a:pPr>
                <a:defRPr/>
              </a:pPr>
              <a:t>‹#›</a:t>
            </a:fld>
            <a:endParaRPr lang="en-US"/>
          </a:p>
        </p:txBody>
      </p:sp>
    </p:spTree>
    <p:extLst>
      <p:ext uri="{BB962C8B-B14F-4D97-AF65-F5344CB8AC3E}">
        <p14:creationId xmlns:p14="http://schemas.microsoft.com/office/powerpoint/2010/main" val="11309010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410405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876219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741008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963873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271536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31511432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9846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818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1199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667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1F160-F6F8-F84C-A0E5-58A9EDAB1698}" type="datetimeFigureOut">
              <a:rPr lang="en-US"/>
              <a:pPr>
                <a:defRPr/>
              </a:pPr>
              <a:t>1/4/20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89A3FF-308B-0344-B082-EA5A6D2CAD47}" type="slidenum">
              <a:rPr lang="en-US"/>
              <a:pPr>
                <a:defRPr/>
              </a:pPr>
              <a:t>‹#›</a:t>
            </a:fld>
            <a:endParaRPr lang="en-US"/>
          </a:p>
        </p:txBody>
      </p:sp>
    </p:spTree>
    <p:extLst>
      <p:ext uri="{BB962C8B-B14F-4D97-AF65-F5344CB8AC3E}">
        <p14:creationId xmlns:p14="http://schemas.microsoft.com/office/powerpoint/2010/main" val="38339214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9245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395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306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4935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2994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920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0101BE-9934-5F41-B4A0-3DF0CBFA00B9}" type="datetimeFigureOut">
              <a:rPr lang="en-US"/>
              <a:pPr>
                <a:defRPr/>
              </a:pPr>
              <a:t>1/4/20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7FE69B-6E83-9E4C-B54E-BFED13FC8797}" type="slidenum">
              <a:rPr lang="en-US"/>
              <a:pPr>
                <a:defRPr/>
              </a:pPr>
              <a:t>‹#›</a:t>
            </a:fld>
            <a:endParaRPr lang="en-US"/>
          </a:p>
        </p:txBody>
      </p:sp>
    </p:spTree>
    <p:extLst>
      <p:ext uri="{BB962C8B-B14F-4D97-AF65-F5344CB8AC3E}">
        <p14:creationId xmlns:p14="http://schemas.microsoft.com/office/powerpoint/2010/main" val="2258374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D20742-1036-1B4E-8080-95294199E78D}" type="datetimeFigureOut">
              <a:rPr lang="en-US"/>
              <a:pPr>
                <a:defRPr/>
              </a:pPr>
              <a:t>1/4/20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65E5DD-28A5-9940-B831-CA9C0332BEE2}" type="slidenum">
              <a:rPr lang="en-US"/>
              <a:pPr>
                <a:defRPr/>
              </a:pPr>
              <a:t>‹#›</a:t>
            </a:fld>
            <a:endParaRPr lang="en-US"/>
          </a:p>
        </p:txBody>
      </p:sp>
    </p:spTree>
    <p:extLst>
      <p:ext uri="{BB962C8B-B14F-4D97-AF65-F5344CB8AC3E}">
        <p14:creationId xmlns:p14="http://schemas.microsoft.com/office/powerpoint/2010/main" val="224288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pPr>
                <a:defRPr/>
              </a:pPr>
              <a:t>‹#›</a:t>
            </a:fld>
            <a:endParaRPr lang="en-US"/>
          </a:p>
        </p:txBody>
      </p:sp>
    </p:spTree>
    <p:extLst>
      <p:ext uri="{BB962C8B-B14F-4D97-AF65-F5344CB8AC3E}">
        <p14:creationId xmlns:p14="http://schemas.microsoft.com/office/powerpoint/2010/main" val="1434770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1E3091-7D07-1941-8342-2168813F52F4}" type="datetimeFigureOut">
              <a:rPr lang="en-US"/>
              <a:pPr>
                <a:defRPr/>
              </a:pPr>
              <a:t>1/4/20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1D11E5-02BD-524E-A7F5-17EA776A3C98}" type="slidenum">
              <a:rPr lang="en-US"/>
              <a:pPr>
                <a:defRPr/>
              </a:pPr>
              <a:t>‹#›</a:t>
            </a:fld>
            <a:endParaRPr lang="en-US"/>
          </a:p>
        </p:txBody>
      </p:sp>
    </p:spTree>
    <p:extLst>
      <p:ext uri="{BB962C8B-B14F-4D97-AF65-F5344CB8AC3E}">
        <p14:creationId xmlns:p14="http://schemas.microsoft.com/office/powerpoint/2010/main" val="3424589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55AAA3-3E9C-F940-85A1-785BC8012D2B}" type="datetimeFigureOut">
              <a:rPr lang="en-US"/>
              <a:pPr>
                <a:defRPr/>
              </a:pPr>
              <a:t>1/4/20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EB1B71-926C-5046-A9B8-0B0CD391E5C2}" type="slidenum">
              <a:rPr lang="en-US"/>
              <a:pPr>
                <a:defRPr/>
              </a:pPr>
              <a:t>‹#›</a:t>
            </a:fld>
            <a:endParaRPr lang="en-US"/>
          </a:p>
        </p:txBody>
      </p:sp>
    </p:spTree>
    <p:extLst>
      <p:ext uri="{BB962C8B-B14F-4D97-AF65-F5344CB8AC3E}">
        <p14:creationId xmlns:p14="http://schemas.microsoft.com/office/powerpoint/2010/main" val="490359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16F42C-1954-8F42-9FF8-8878DEE8B1CE}" type="datetimeFigureOut">
              <a:rPr lang="en-US"/>
              <a:pPr>
                <a:defRPr/>
              </a:pPr>
              <a:t>1/4/20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BEF3C2-85B2-D145-B63E-06682755B256}" type="slidenum">
              <a:rPr lang="en-US"/>
              <a:pPr>
                <a:defRPr/>
              </a:pPr>
              <a:t>‹#›</a:t>
            </a:fld>
            <a:endParaRPr lang="en-US"/>
          </a:p>
        </p:txBody>
      </p:sp>
    </p:spTree>
    <p:extLst>
      <p:ext uri="{BB962C8B-B14F-4D97-AF65-F5344CB8AC3E}">
        <p14:creationId xmlns:p14="http://schemas.microsoft.com/office/powerpoint/2010/main" val="2913831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7480EF-59AA-714B-B147-7B77B6279473}" type="datetimeFigureOut">
              <a:rPr lang="en-US"/>
              <a:pPr>
                <a:defRPr/>
              </a:pPr>
              <a:t>1/4/20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C49FDB-DC2F-EB4F-9B85-20182C72B822}" type="slidenum">
              <a:rPr lang="en-US"/>
              <a:pPr>
                <a:defRPr/>
              </a:pPr>
              <a:t>‹#›</a:t>
            </a:fld>
            <a:endParaRPr lang="en-US"/>
          </a:p>
        </p:txBody>
      </p:sp>
    </p:spTree>
    <p:extLst>
      <p:ext uri="{BB962C8B-B14F-4D97-AF65-F5344CB8AC3E}">
        <p14:creationId xmlns:p14="http://schemas.microsoft.com/office/powerpoint/2010/main" val="329625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D40B8A-0AEA-134A-AADE-62208DA1B0B5}" type="datetimeFigureOut">
              <a:rPr lang="en-US"/>
              <a:pPr>
                <a:defRPr/>
              </a:pPr>
              <a:t>1/4/20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E71E04-EA1B-B747-BF56-9FCA60F92672}" type="slidenum">
              <a:rPr lang="en-US"/>
              <a:pPr>
                <a:defRPr/>
              </a:pPr>
              <a:t>‹#›</a:t>
            </a:fld>
            <a:endParaRPr lang="en-US"/>
          </a:p>
        </p:txBody>
      </p:sp>
    </p:spTree>
    <p:extLst>
      <p:ext uri="{BB962C8B-B14F-4D97-AF65-F5344CB8AC3E}">
        <p14:creationId xmlns:p14="http://schemas.microsoft.com/office/powerpoint/2010/main" val="475985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EF4995-424F-DD41-ABFC-F4EB7B14EF5F}" type="datetimeFigureOut">
              <a:rPr lang="en-US"/>
              <a:pPr>
                <a:defRPr/>
              </a:pPr>
              <a:t>1/4/20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E3A07E-AB8B-5648-A141-EC468B390787}" type="slidenum">
              <a:rPr lang="en-US"/>
              <a:pPr>
                <a:defRPr/>
              </a:pPr>
              <a:t>‹#›</a:t>
            </a:fld>
            <a:endParaRPr lang="en-US"/>
          </a:p>
        </p:txBody>
      </p:sp>
    </p:spTree>
    <p:extLst>
      <p:ext uri="{BB962C8B-B14F-4D97-AF65-F5344CB8AC3E}">
        <p14:creationId xmlns:p14="http://schemas.microsoft.com/office/powerpoint/2010/main" val="3902756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5D7C2CC3-0B78-0F42-AAA9-4797B6E20838}" type="slidenum">
              <a:rPr lang="en-US"/>
              <a:pPr>
                <a:defRPr/>
              </a:pPr>
              <a:t>‹#›</a:t>
            </a:fld>
            <a:endParaRPr lang="en-US"/>
          </a:p>
        </p:txBody>
      </p:sp>
    </p:spTree>
    <p:extLst>
      <p:ext uri="{BB962C8B-B14F-4D97-AF65-F5344CB8AC3E}">
        <p14:creationId xmlns:p14="http://schemas.microsoft.com/office/powerpoint/2010/main" val="339005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B7A89D4-408B-654E-B295-70F6AA7581A9}" type="slidenum">
              <a:rPr lang="en-US"/>
              <a:pPr>
                <a:defRPr/>
              </a:pPr>
              <a:t>‹#›</a:t>
            </a:fld>
            <a:endParaRPr lang="en-US"/>
          </a:p>
        </p:txBody>
      </p:sp>
    </p:spTree>
    <p:extLst>
      <p:ext uri="{BB962C8B-B14F-4D97-AF65-F5344CB8AC3E}">
        <p14:creationId xmlns:p14="http://schemas.microsoft.com/office/powerpoint/2010/main" val="597907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087A62-4BA4-7D4A-8AB8-DA113BEAC2AB}" type="slidenum">
              <a:rPr lang="en-US"/>
              <a:pPr>
                <a:defRPr/>
              </a:pPr>
              <a:t>‹#›</a:t>
            </a:fld>
            <a:endParaRPr lang="en-US"/>
          </a:p>
        </p:txBody>
      </p:sp>
    </p:spTree>
    <p:extLst>
      <p:ext uri="{BB962C8B-B14F-4D97-AF65-F5344CB8AC3E}">
        <p14:creationId xmlns:p14="http://schemas.microsoft.com/office/powerpoint/2010/main" val="912260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231BB1D-9136-6443-95DD-1110897960A5}" type="slidenum">
              <a:rPr lang="en-US"/>
              <a:pPr>
                <a:defRPr/>
              </a:pPr>
              <a:t>‹#›</a:t>
            </a:fld>
            <a:endParaRPr lang="en-US"/>
          </a:p>
        </p:txBody>
      </p:sp>
    </p:spTree>
    <p:extLst>
      <p:ext uri="{BB962C8B-B14F-4D97-AF65-F5344CB8AC3E}">
        <p14:creationId xmlns:p14="http://schemas.microsoft.com/office/powerpoint/2010/main" val="251191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pPr>
                <a:defRPr/>
              </a:pPr>
              <a:t>‹#›</a:t>
            </a:fld>
            <a:endParaRPr lang="en-US"/>
          </a:p>
        </p:txBody>
      </p:sp>
    </p:spTree>
    <p:extLst>
      <p:ext uri="{BB962C8B-B14F-4D97-AF65-F5344CB8AC3E}">
        <p14:creationId xmlns:p14="http://schemas.microsoft.com/office/powerpoint/2010/main" val="2880599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F1317-1BAA-6847-87D6-EBA9D375950C}" type="slidenum">
              <a:rPr lang="en-US"/>
              <a:pPr>
                <a:defRPr/>
              </a:pPr>
              <a:t>‹#›</a:t>
            </a:fld>
            <a:endParaRPr lang="en-US"/>
          </a:p>
        </p:txBody>
      </p:sp>
    </p:spTree>
    <p:extLst>
      <p:ext uri="{BB962C8B-B14F-4D97-AF65-F5344CB8AC3E}">
        <p14:creationId xmlns:p14="http://schemas.microsoft.com/office/powerpoint/2010/main" val="243602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D48607C-FBE5-E244-9EAB-F0B0CAD30E4A}" type="slidenum">
              <a:rPr lang="en-US"/>
              <a:pPr>
                <a:defRPr/>
              </a:pPr>
              <a:t>‹#›</a:t>
            </a:fld>
            <a:endParaRPr lang="en-US"/>
          </a:p>
        </p:txBody>
      </p:sp>
    </p:spTree>
    <p:extLst>
      <p:ext uri="{BB962C8B-B14F-4D97-AF65-F5344CB8AC3E}">
        <p14:creationId xmlns:p14="http://schemas.microsoft.com/office/powerpoint/2010/main" val="831204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B44121-E1C4-654D-A7C1-5C48191F971F}" type="slidenum">
              <a:rPr lang="en-US"/>
              <a:pPr>
                <a:defRPr/>
              </a:pPr>
              <a:t>‹#›</a:t>
            </a:fld>
            <a:endParaRPr lang="en-US"/>
          </a:p>
        </p:txBody>
      </p:sp>
    </p:spTree>
    <p:extLst>
      <p:ext uri="{BB962C8B-B14F-4D97-AF65-F5344CB8AC3E}">
        <p14:creationId xmlns:p14="http://schemas.microsoft.com/office/powerpoint/2010/main" val="2586670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7CBB20-4D37-C641-B40D-385EFA681856}" type="slidenum">
              <a:rPr lang="en-US"/>
              <a:pPr>
                <a:defRPr/>
              </a:pPr>
              <a:t>‹#›</a:t>
            </a:fld>
            <a:endParaRPr lang="en-US"/>
          </a:p>
        </p:txBody>
      </p:sp>
    </p:spTree>
    <p:extLst>
      <p:ext uri="{BB962C8B-B14F-4D97-AF65-F5344CB8AC3E}">
        <p14:creationId xmlns:p14="http://schemas.microsoft.com/office/powerpoint/2010/main" val="2944216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5B78D1-F36E-1046-A002-2F981B5BAAED}" type="slidenum">
              <a:rPr lang="en-US"/>
              <a:pPr>
                <a:defRPr/>
              </a:pPr>
              <a:t>‹#›</a:t>
            </a:fld>
            <a:endParaRPr lang="en-US"/>
          </a:p>
        </p:txBody>
      </p:sp>
    </p:spTree>
    <p:extLst>
      <p:ext uri="{BB962C8B-B14F-4D97-AF65-F5344CB8AC3E}">
        <p14:creationId xmlns:p14="http://schemas.microsoft.com/office/powerpoint/2010/main" val="1681023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25D53AA-2B18-F342-B89F-CC0E9F6842BF}" type="slidenum">
              <a:rPr lang="en-US"/>
              <a:pPr>
                <a:defRPr/>
              </a:pPr>
              <a:t>‹#›</a:t>
            </a:fld>
            <a:endParaRPr lang="en-US"/>
          </a:p>
        </p:txBody>
      </p:sp>
    </p:spTree>
    <p:extLst>
      <p:ext uri="{BB962C8B-B14F-4D97-AF65-F5344CB8AC3E}">
        <p14:creationId xmlns:p14="http://schemas.microsoft.com/office/powerpoint/2010/main" val="2722509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437C7BC-AEC0-DB48-B5EA-CB4A58C49EC9}" type="slidenum">
              <a:rPr lang="en-US"/>
              <a:pPr>
                <a:defRPr/>
              </a:pPr>
              <a:t>‹#›</a:t>
            </a:fld>
            <a:endParaRPr lang="en-US"/>
          </a:p>
        </p:txBody>
      </p:sp>
    </p:spTree>
    <p:extLst>
      <p:ext uri="{BB962C8B-B14F-4D97-AF65-F5344CB8AC3E}">
        <p14:creationId xmlns:p14="http://schemas.microsoft.com/office/powerpoint/2010/main" val="2658864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2D361-21FA-A649-9BC6-83C4B3C7C280}" type="slidenum">
              <a:rPr lang="en-US"/>
              <a:pPr>
                <a:defRPr/>
              </a:pPr>
              <a:t>‹#›</a:t>
            </a:fld>
            <a:endParaRPr lang="en-US"/>
          </a:p>
        </p:txBody>
      </p:sp>
    </p:spTree>
    <p:extLst>
      <p:ext uri="{BB962C8B-B14F-4D97-AF65-F5344CB8AC3E}">
        <p14:creationId xmlns:p14="http://schemas.microsoft.com/office/powerpoint/2010/main" val="573994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A351DD-4990-8540-B14F-AA8010F0734A}" type="slidenum">
              <a:rPr lang="en-US"/>
              <a:pPr>
                <a:defRPr/>
              </a:pPr>
              <a:t>‹#›</a:t>
            </a:fld>
            <a:endParaRPr lang="en-US"/>
          </a:p>
        </p:txBody>
      </p:sp>
    </p:spTree>
    <p:extLst>
      <p:ext uri="{BB962C8B-B14F-4D97-AF65-F5344CB8AC3E}">
        <p14:creationId xmlns:p14="http://schemas.microsoft.com/office/powerpoint/2010/main" val="3472120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F4B2AB8-D96C-6B46-AF6D-EF9401C9E48D}" type="slidenum">
              <a:rPr lang="en-US"/>
              <a:pPr>
                <a:defRPr/>
              </a:pPr>
              <a:t>‹#›</a:t>
            </a:fld>
            <a:endParaRPr lang="en-US"/>
          </a:p>
        </p:txBody>
      </p:sp>
    </p:spTree>
    <p:extLst>
      <p:ext uri="{BB962C8B-B14F-4D97-AF65-F5344CB8AC3E}">
        <p14:creationId xmlns:p14="http://schemas.microsoft.com/office/powerpoint/2010/main" val="179473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pPr>
                <a:defRPr/>
              </a:pPr>
              <a:t>‹#›</a:t>
            </a:fld>
            <a:endParaRPr lang="en-US"/>
          </a:p>
        </p:txBody>
      </p:sp>
    </p:spTree>
    <p:extLst>
      <p:ext uri="{BB962C8B-B14F-4D97-AF65-F5344CB8AC3E}">
        <p14:creationId xmlns:p14="http://schemas.microsoft.com/office/powerpoint/2010/main" val="1628251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08560F-D24B-DC4A-AFEE-263441532204}" type="slidenum">
              <a:rPr lang="en-US"/>
              <a:pPr>
                <a:defRPr/>
              </a:pPr>
              <a:t>‹#›</a:t>
            </a:fld>
            <a:endParaRPr lang="en-US"/>
          </a:p>
        </p:txBody>
      </p:sp>
    </p:spTree>
    <p:extLst>
      <p:ext uri="{BB962C8B-B14F-4D97-AF65-F5344CB8AC3E}">
        <p14:creationId xmlns:p14="http://schemas.microsoft.com/office/powerpoint/2010/main" val="3486345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30C0452-D1EF-A24E-B059-81C7235E47B4}" type="slidenum">
              <a:rPr lang="en-US"/>
              <a:pPr>
                <a:defRPr/>
              </a:pPr>
              <a:t>‹#›</a:t>
            </a:fld>
            <a:endParaRPr lang="en-US"/>
          </a:p>
        </p:txBody>
      </p:sp>
    </p:spTree>
    <p:extLst>
      <p:ext uri="{BB962C8B-B14F-4D97-AF65-F5344CB8AC3E}">
        <p14:creationId xmlns:p14="http://schemas.microsoft.com/office/powerpoint/2010/main" val="2606397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0B398DF-5609-9A4A-9661-0CF2D4E61DA3}" type="slidenum">
              <a:rPr lang="en-US"/>
              <a:pPr>
                <a:defRPr/>
              </a:pPr>
              <a:t>‹#›</a:t>
            </a:fld>
            <a:endParaRPr lang="en-US"/>
          </a:p>
        </p:txBody>
      </p:sp>
    </p:spTree>
    <p:extLst>
      <p:ext uri="{BB962C8B-B14F-4D97-AF65-F5344CB8AC3E}">
        <p14:creationId xmlns:p14="http://schemas.microsoft.com/office/powerpoint/2010/main" val="395180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97FFD-7711-8A4B-A88D-AAEDE6C56811}" type="slidenum">
              <a:rPr lang="en-US"/>
              <a:pPr>
                <a:defRPr/>
              </a:pPr>
              <a:t>‹#›</a:t>
            </a:fld>
            <a:endParaRPr lang="en-US"/>
          </a:p>
        </p:txBody>
      </p:sp>
    </p:spTree>
    <p:extLst>
      <p:ext uri="{BB962C8B-B14F-4D97-AF65-F5344CB8AC3E}">
        <p14:creationId xmlns:p14="http://schemas.microsoft.com/office/powerpoint/2010/main" val="3950301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4F2D2C-C28B-414C-8240-01DBDE4D0D32}" type="slidenum">
              <a:rPr lang="en-US"/>
              <a:pPr>
                <a:defRPr/>
              </a:pPr>
              <a:t>‹#›</a:t>
            </a:fld>
            <a:endParaRPr lang="en-US"/>
          </a:p>
        </p:txBody>
      </p:sp>
    </p:spTree>
    <p:extLst>
      <p:ext uri="{BB962C8B-B14F-4D97-AF65-F5344CB8AC3E}">
        <p14:creationId xmlns:p14="http://schemas.microsoft.com/office/powerpoint/2010/main" val="2632196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86387D3-7594-6D4C-863A-67016E8C04C8}" type="slidenum">
              <a:rPr lang="en-US"/>
              <a:pPr>
                <a:defRPr/>
              </a:pPr>
              <a:t>‹#›</a:t>
            </a:fld>
            <a:endParaRPr lang="en-US"/>
          </a:p>
        </p:txBody>
      </p:sp>
    </p:spTree>
    <p:extLst>
      <p:ext uri="{BB962C8B-B14F-4D97-AF65-F5344CB8AC3E}">
        <p14:creationId xmlns:p14="http://schemas.microsoft.com/office/powerpoint/2010/main" val="13132091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1F4A33-3E58-E841-9011-A69251126C2F}" type="slidenum">
              <a:rPr lang="en-US"/>
              <a:pPr>
                <a:defRPr/>
              </a:pPr>
              <a:t>‹#›</a:t>
            </a:fld>
            <a:endParaRPr lang="en-US"/>
          </a:p>
        </p:txBody>
      </p:sp>
    </p:spTree>
    <p:extLst>
      <p:ext uri="{BB962C8B-B14F-4D97-AF65-F5344CB8AC3E}">
        <p14:creationId xmlns:p14="http://schemas.microsoft.com/office/powerpoint/2010/main" val="2880549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0D38DC-03E6-FE4B-BE6A-BB7A0D2008FF}" type="slidenum">
              <a:rPr lang="en-US"/>
              <a:pPr>
                <a:defRPr/>
              </a:pPr>
              <a:t>‹#›</a:t>
            </a:fld>
            <a:endParaRPr lang="en-US"/>
          </a:p>
        </p:txBody>
      </p:sp>
    </p:spTree>
    <p:extLst>
      <p:ext uri="{BB962C8B-B14F-4D97-AF65-F5344CB8AC3E}">
        <p14:creationId xmlns:p14="http://schemas.microsoft.com/office/powerpoint/2010/main" val="1883743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BA5832-1974-794F-AF10-06B55D3155B2}" type="slidenum">
              <a:rPr lang="en-US"/>
              <a:pPr>
                <a:defRPr/>
              </a:pPr>
              <a:t>‹#›</a:t>
            </a:fld>
            <a:endParaRPr lang="en-US"/>
          </a:p>
        </p:txBody>
      </p:sp>
    </p:spTree>
    <p:extLst>
      <p:ext uri="{BB962C8B-B14F-4D97-AF65-F5344CB8AC3E}">
        <p14:creationId xmlns:p14="http://schemas.microsoft.com/office/powerpoint/2010/main" val="3962427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1CDE6DF-A458-EC4A-94D4-1CFF4215AF7F}" type="slidenum">
              <a:rPr lang="en-US"/>
              <a:pPr>
                <a:defRPr/>
              </a:pPr>
              <a:t>‹#›</a:t>
            </a:fld>
            <a:endParaRPr lang="en-US"/>
          </a:p>
        </p:txBody>
      </p:sp>
    </p:spTree>
    <p:extLst>
      <p:ext uri="{BB962C8B-B14F-4D97-AF65-F5344CB8AC3E}">
        <p14:creationId xmlns:p14="http://schemas.microsoft.com/office/powerpoint/2010/main" val="244670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pPr>
                <a:defRPr/>
              </a:pPr>
              <a:t>‹#›</a:t>
            </a:fld>
            <a:endParaRPr lang="en-US"/>
          </a:p>
        </p:txBody>
      </p:sp>
    </p:spTree>
    <p:extLst>
      <p:ext uri="{BB962C8B-B14F-4D97-AF65-F5344CB8AC3E}">
        <p14:creationId xmlns:p14="http://schemas.microsoft.com/office/powerpoint/2010/main" val="712950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2722036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579390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9836233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264164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9554479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857029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5175794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7268672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190138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460990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pPr>
                <a:defRPr/>
              </a:pPr>
              <a:t>‹#›</a:t>
            </a:fld>
            <a:endParaRPr lang="en-US"/>
          </a:p>
        </p:txBody>
      </p:sp>
    </p:spTree>
    <p:extLst>
      <p:ext uri="{BB962C8B-B14F-4D97-AF65-F5344CB8AC3E}">
        <p14:creationId xmlns:p14="http://schemas.microsoft.com/office/powerpoint/2010/main" val="2228750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3405932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987967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15159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90670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40107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58060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025460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42062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353850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1717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pPr>
                <a:defRPr/>
              </a:pPr>
              <a:t>‹#›</a:t>
            </a:fld>
            <a:endParaRPr lang="en-US"/>
          </a:p>
        </p:txBody>
      </p:sp>
    </p:spTree>
    <p:extLst>
      <p:ext uri="{BB962C8B-B14F-4D97-AF65-F5344CB8AC3E}">
        <p14:creationId xmlns:p14="http://schemas.microsoft.com/office/powerpoint/2010/main" val="37222562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1667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578584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64231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5584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1DBBF45B-217A-0843-BA17-548E8BAC67B5}" type="slidenum">
              <a:rPr lang="en-US"/>
              <a:pPr>
                <a:defRPr/>
              </a:pPr>
              <a:t>‹#›</a:t>
            </a:fld>
            <a:endParaRPr lang="en-US"/>
          </a:p>
        </p:txBody>
      </p:sp>
    </p:spTree>
    <p:extLst>
      <p:ext uri="{BB962C8B-B14F-4D97-AF65-F5344CB8AC3E}">
        <p14:creationId xmlns:p14="http://schemas.microsoft.com/office/powerpoint/2010/main" val="2061250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C442DF7F-88A1-9144-B0E5-709B8F6ACEA3}" type="slidenum">
              <a:rPr lang="en-US"/>
              <a:pPr>
                <a:defRPr/>
              </a:pPr>
              <a:t>‹#›</a:t>
            </a:fld>
            <a:endParaRPr lang="en-US"/>
          </a:p>
        </p:txBody>
      </p:sp>
    </p:spTree>
    <p:extLst>
      <p:ext uri="{BB962C8B-B14F-4D97-AF65-F5344CB8AC3E}">
        <p14:creationId xmlns:p14="http://schemas.microsoft.com/office/powerpoint/2010/main" val="3790139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F2CB63E8-B679-E944-BC62-48CF1EA1B227}" type="slidenum">
              <a:rPr lang="en-US"/>
              <a:pPr>
                <a:defRPr/>
              </a:pPr>
              <a:t>‹#›</a:t>
            </a:fld>
            <a:endParaRPr lang="en-US"/>
          </a:p>
        </p:txBody>
      </p:sp>
    </p:spTree>
    <p:extLst>
      <p:ext uri="{BB962C8B-B14F-4D97-AF65-F5344CB8AC3E}">
        <p14:creationId xmlns:p14="http://schemas.microsoft.com/office/powerpoint/2010/main" val="2717161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2B2924B5-71FD-E34E-BE6E-4B94F1F2EE64}" type="slidenum">
              <a:rPr lang="en-US"/>
              <a:pPr>
                <a:defRPr/>
              </a:pPr>
              <a:t>‹#›</a:t>
            </a:fld>
            <a:endParaRPr lang="en-US"/>
          </a:p>
        </p:txBody>
      </p:sp>
    </p:spTree>
    <p:extLst>
      <p:ext uri="{BB962C8B-B14F-4D97-AF65-F5344CB8AC3E}">
        <p14:creationId xmlns:p14="http://schemas.microsoft.com/office/powerpoint/2010/main" val="38721201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35DAE2C8-44DE-BF43-964F-5B68ECC91D4A}" type="slidenum">
              <a:rPr lang="en-US"/>
              <a:pPr>
                <a:defRPr/>
              </a:pPr>
              <a:t>‹#›</a:t>
            </a:fld>
            <a:endParaRPr lang="en-US"/>
          </a:p>
        </p:txBody>
      </p:sp>
    </p:spTree>
    <p:extLst>
      <p:ext uri="{BB962C8B-B14F-4D97-AF65-F5344CB8AC3E}">
        <p14:creationId xmlns:p14="http://schemas.microsoft.com/office/powerpoint/2010/main" val="29089861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2EF8B8D4-D443-ED46-AA77-1071BE0E49B8}" type="slidenum">
              <a:rPr lang="en-US"/>
              <a:pPr>
                <a:defRPr/>
              </a:pPr>
              <a:t>‹#›</a:t>
            </a:fld>
            <a:endParaRPr lang="en-US"/>
          </a:p>
        </p:txBody>
      </p:sp>
    </p:spTree>
    <p:extLst>
      <p:ext uri="{BB962C8B-B14F-4D97-AF65-F5344CB8AC3E}">
        <p14:creationId xmlns:p14="http://schemas.microsoft.com/office/powerpoint/2010/main" val="215008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pPr>
                <a:defRPr/>
              </a:pPr>
              <a:t>‹#›</a:t>
            </a:fld>
            <a:endParaRPr lang="en-US"/>
          </a:p>
        </p:txBody>
      </p:sp>
    </p:spTree>
    <p:extLst>
      <p:ext uri="{BB962C8B-B14F-4D97-AF65-F5344CB8AC3E}">
        <p14:creationId xmlns:p14="http://schemas.microsoft.com/office/powerpoint/2010/main" val="684041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8070546C-4BF1-AB44-B73E-41E7EEFE22A2}" type="slidenum">
              <a:rPr lang="en-US"/>
              <a:pPr>
                <a:defRPr/>
              </a:pPr>
              <a:t>‹#›</a:t>
            </a:fld>
            <a:endParaRPr lang="en-US"/>
          </a:p>
        </p:txBody>
      </p:sp>
    </p:spTree>
    <p:extLst>
      <p:ext uri="{BB962C8B-B14F-4D97-AF65-F5344CB8AC3E}">
        <p14:creationId xmlns:p14="http://schemas.microsoft.com/office/powerpoint/2010/main" val="17017724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E8FFFE49-7673-334D-98E8-144B099A7EF8}" type="slidenum">
              <a:rPr lang="en-US"/>
              <a:pPr>
                <a:defRPr/>
              </a:pPr>
              <a:t>‹#›</a:t>
            </a:fld>
            <a:endParaRPr lang="en-US"/>
          </a:p>
        </p:txBody>
      </p:sp>
    </p:spTree>
    <p:extLst>
      <p:ext uri="{BB962C8B-B14F-4D97-AF65-F5344CB8AC3E}">
        <p14:creationId xmlns:p14="http://schemas.microsoft.com/office/powerpoint/2010/main" val="932992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E39DA90-7BF7-654F-89AC-9812A465FDAB}" type="slidenum">
              <a:rPr lang="en-US"/>
              <a:pPr>
                <a:defRPr/>
              </a:pPr>
              <a:t>‹#›</a:t>
            </a:fld>
            <a:endParaRPr lang="en-US"/>
          </a:p>
        </p:txBody>
      </p:sp>
    </p:spTree>
    <p:extLst>
      <p:ext uri="{BB962C8B-B14F-4D97-AF65-F5344CB8AC3E}">
        <p14:creationId xmlns:p14="http://schemas.microsoft.com/office/powerpoint/2010/main" val="24076042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49EBF18-D999-5246-A343-9E369289C2DF}" type="slidenum">
              <a:rPr lang="en-US"/>
              <a:pPr>
                <a:defRPr/>
              </a:pPr>
              <a:t>‹#›</a:t>
            </a:fld>
            <a:endParaRPr lang="en-US"/>
          </a:p>
        </p:txBody>
      </p:sp>
    </p:spTree>
    <p:extLst>
      <p:ext uri="{BB962C8B-B14F-4D97-AF65-F5344CB8AC3E}">
        <p14:creationId xmlns:p14="http://schemas.microsoft.com/office/powerpoint/2010/main" val="18702315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088A31C-18C4-5341-8D97-BD98467219EF}" type="slidenum">
              <a:rPr lang="en-US"/>
              <a:pPr>
                <a:defRPr/>
              </a:pPr>
              <a:t>‹#›</a:t>
            </a:fld>
            <a:endParaRPr lang="en-US"/>
          </a:p>
        </p:txBody>
      </p:sp>
    </p:spTree>
    <p:extLst>
      <p:ext uri="{BB962C8B-B14F-4D97-AF65-F5344CB8AC3E}">
        <p14:creationId xmlns:p14="http://schemas.microsoft.com/office/powerpoint/2010/main" val="38558569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6D1B61C0-FB95-784D-8277-D2593836AD88}" type="slidenum">
              <a:rPr lang="en-US"/>
              <a:pPr>
                <a:defRPr/>
              </a:pPr>
              <a:t>‹#›</a:t>
            </a:fld>
            <a:endParaRPr lang="en-US"/>
          </a:p>
        </p:txBody>
      </p:sp>
    </p:spTree>
    <p:extLst>
      <p:ext uri="{BB962C8B-B14F-4D97-AF65-F5344CB8AC3E}">
        <p14:creationId xmlns:p14="http://schemas.microsoft.com/office/powerpoint/2010/main" val="325306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69934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51422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926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12230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pPr>
                <a:defRPr/>
              </a:pPr>
              <a:t>‹#›</a:t>
            </a:fld>
            <a:endParaRPr lang="en-US"/>
          </a:p>
        </p:txBody>
      </p:sp>
    </p:spTree>
    <p:extLst>
      <p:ext uri="{BB962C8B-B14F-4D97-AF65-F5344CB8AC3E}">
        <p14:creationId xmlns:p14="http://schemas.microsoft.com/office/powerpoint/2010/main" val="80640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3833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91002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01906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55402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37650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7620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51476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2450583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53159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205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1.jpe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2"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841388"/>
      </p:ext>
    </p:extLst>
  </p:cSld>
  <p:clrMap bg1="dk2" tx1="lt1" bg2="dk1" tx2="lt2" accent1="accent1" accent2="accent2" accent3="accent3" accent4="accent4" accent5="accent5" accent6="accent6" hlink="hlink" folHlink="folHlink"/>
  <p:sldLayoutIdLst>
    <p:sldLayoutId id="2147485782" r:id="rId1"/>
    <p:sldLayoutId id="2147485783" r:id="rId2"/>
    <p:sldLayoutId id="2147485784" r:id="rId3"/>
    <p:sldLayoutId id="2147485785" r:id="rId4"/>
    <p:sldLayoutId id="2147485786" r:id="rId5"/>
    <p:sldLayoutId id="2147485787" r:id="rId6"/>
    <p:sldLayoutId id="2147485788" r:id="rId7"/>
    <p:sldLayoutId id="2147485789" r:id="rId8"/>
    <p:sldLayoutId id="2147485790" r:id="rId9"/>
    <p:sldLayoutId id="2147485791" r:id="rId10"/>
    <p:sldLayoutId id="214748579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004505"/>
      </p:ext>
    </p:extLst>
  </p:cSld>
  <p:clrMap bg1="lt1" tx1="dk1" bg2="lt2" tx2="dk2" accent1="accent1" accent2="accent2" accent3="accent3" accent4="accent4" accent5="accent5" accent6="accent6" hlink="hlink" folHlink="folHlink"/>
  <p:sldLayoutIdLst>
    <p:sldLayoutId id="2147485794" r:id="rId1"/>
    <p:sldLayoutId id="2147485795" r:id="rId2"/>
    <p:sldLayoutId id="2147485796" r:id="rId3"/>
    <p:sldLayoutId id="2147485797" r:id="rId4"/>
    <p:sldLayoutId id="2147485798" r:id="rId5"/>
    <p:sldLayoutId id="2147485799" r:id="rId6"/>
    <p:sldLayoutId id="2147485800" r:id="rId7"/>
    <p:sldLayoutId id="2147485801" r:id="rId8"/>
    <p:sldLayoutId id="2147485802" r:id="rId9"/>
    <p:sldLayoutId id="2147485803" r:id="rId10"/>
    <p:sldLayoutId id="21474858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252543"/>
      </p:ext>
    </p:extLst>
  </p:cSld>
  <p:clrMap bg1="dk2" tx1="lt1" bg2="dk1" tx2="lt2" accent1="accent1" accent2="accent2" accent3="accent3" accent4="accent4" accent5="accent5" accent6="accent6" hlink="hlink" folHlink="folHlink"/>
  <p:sldLayoutIdLst>
    <p:sldLayoutId id="2147485806" r:id="rId1"/>
    <p:sldLayoutId id="2147485807" r:id="rId2"/>
    <p:sldLayoutId id="2147485808" r:id="rId3"/>
    <p:sldLayoutId id="2147485809" r:id="rId4"/>
    <p:sldLayoutId id="2147485810" r:id="rId5"/>
    <p:sldLayoutId id="2147485811" r:id="rId6"/>
    <p:sldLayoutId id="2147485812" r:id="rId7"/>
    <p:sldLayoutId id="2147485813" r:id="rId8"/>
    <p:sldLayoutId id="2147485814" r:id="rId9"/>
    <p:sldLayoutId id="2147485815" r:id="rId10"/>
    <p:sldLayoutId id="214748581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E6D7749B-3185-6246-929C-CC2B82150840}" type="slidenum">
              <a:rPr lang="en-US"/>
              <a:pPr>
                <a:defRPr/>
              </a:pPr>
              <a:t>‹#›</a:t>
            </a:fld>
            <a:endParaRPr lang="en-US"/>
          </a:p>
        </p:txBody>
      </p:sp>
    </p:spTree>
    <p:extLst>
      <p:ext uri="{BB962C8B-B14F-4D97-AF65-F5344CB8AC3E}">
        <p14:creationId xmlns:p14="http://schemas.microsoft.com/office/powerpoint/2010/main" val="1582039163"/>
      </p:ext>
    </p:extLst>
  </p:cSld>
  <p:clrMap bg1="lt1" tx1="dk1" bg2="lt2" tx2="dk2" accent1="accent1" accent2="accent2" accent3="accent3" accent4="accent4" accent5="accent5" accent6="accent6" hlink="hlink" folHlink="folHlink"/>
  <p:sldLayoutIdLst>
    <p:sldLayoutId id="2147485818" r:id="rId1"/>
    <p:sldLayoutId id="2147485819" r:id="rId2"/>
    <p:sldLayoutId id="2147485820" r:id="rId3"/>
    <p:sldLayoutId id="2147485821" r:id="rId4"/>
    <p:sldLayoutId id="2147485822" r:id="rId5"/>
    <p:sldLayoutId id="2147485823" r:id="rId6"/>
    <p:sldLayoutId id="2147485824" r:id="rId7"/>
    <p:sldLayoutId id="2147485825" r:id="rId8"/>
    <p:sldLayoutId id="2147485826" r:id="rId9"/>
    <p:sldLayoutId id="2147485827" r:id="rId10"/>
    <p:sldLayoutId id="2147485828"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196944"/>
      </p:ext>
    </p:extLst>
  </p:cSld>
  <p:clrMap bg1="lt1" tx1="dk1" bg2="lt2" tx2="dk2" accent1="accent1" accent2="accent2" accent3="accent3" accent4="accent4" accent5="accent5" accent6="accent6" hlink="hlink" folHlink="folHlink"/>
  <p:sldLayoutIdLst>
    <p:sldLayoutId id="2147485830" r:id="rId1"/>
    <p:sldLayoutId id="2147485831" r:id="rId2"/>
    <p:sldLayoutId id="2147485832" r:id="rId3"/>
    <p:sldLayoutId id="2147485833" r:id="rId4"/>
    <p:sldLayoutId id="2147485834" r:id="rId5"/>
    <p:sldLayoutId id="2147485835" r:id="rId6"/>
    <p:sldLayoutId id="2147485836" r:id="rId7"/>
    <p:sldLayoutId id="2147485837" r:id="rId8"/>
    <p:sldLayoutId id="2147485838" r:id="rId9"/>
    <p:sldLayoutId id="2147485839" r:id="rId10"/>
    <p:sldLayoutId id="2147485840"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grpSp>
          <p:nvGrpSpPr>
            <p:cNvPr id="50182" name="Group 4"/>
            <p:cNvGrpSpPr>
              <a:grpSpLocks/>
            </p:cNvGrpSpPr>
            <p:nvPr/>
          </p:nvGrpSpPr>
          <p:grpSpPr bwMode="auto">
            <a:xfrm>
              <a:off x="246" y="204"/>
              <a:ext cx="5271" cy="3889"/>
              <a:chOff x="246" y="204"/>
              <a:chExt cx="5271" cy="3889"/>
            </a:xfrm>
          </p:grpSpPr>
          <p:sp>
            <p:nvSpPr>
              <p:cNvPr id="1679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grpSp>
      </p:grpSp>
      <p:sp>
        <p:nvSpPr>
          <p:cNvPr id="3789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eaLnBrk="0" hangingPunct="0">
              <a:spcBef>
                <a:spcPct val="50000"/>
              </a:spcBef>
              <a:defRPr/>
            </a:pPr>
            <a:r>
              <a:rPr lang="en-US" sz="900">
                <a:solidFill>
                  <a:srgbClr val="FFFFFF"/>
                </a:solidFill>
                <a:latin typeface="Arial" charset="0"/>
                <a:cs typeface="Times New Roman" charset="0"/>
              </a:rPr>
              <a:t>©2003 TBBMI</a:t>
            </a:r>
          </a:p>
        </p:txBody>
      </p:sp>
      <p:sp>
        <p:nvSpPr>
          <p:cNvPr id="167969"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7.5.03c.</a:t>
            </a:r>
          </a:p>
        </p:txBody>
      </p:sp>
    </p:spTree>
    <p:extLst>
      <p:ext uri="{BB962C8B-B14F-4D97-AF65-F5344CB8AC3E}">
        <p14:creationId xmlns:p14="http://schemas.microsoft.com/office/powerpoint/2010/main" val="363571773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79330243"/>
      </p:ext>
    </p:extLst>
  </p:cSld>
  <p:clrMap bg1="lt1" tx1="dk1" bg2="lt2" tx2="dk2" accent1="accent1" accent2="accent2" accent3="accent3" accent4="accent4" accent5="accent5" accent6="accent6" hlink="hlink" folHlink="folHlink"/>
  <p:sldLayoutIdLst>
    <p:sldLayoutId id="2147485854" r:id="rId1"/>
    <p:sldLayoutId id="2147485855" r:id="rId2"/>
    <p:sldLayoutId id="2147485856" r:id="rId3"/>
    <p:sldLayoutId id="2147485857" r:id="rId4"/>
    <p:sldLayoutId id="2147485858" r:id="rId5"/>
    <p:sldLayoutId id="2147485859" r:id="rId6"/>
    <p:sldLayoutId id="2147485860" r:id="rId7"/>
    <p:sldLayoutId id="2147485861" r:id="rId8"/>
    <p:sldLayoutId id="2147485862" r:id="rId9"/>
    <p:sldLayoutId id="2147485863" r:id="rId10"/>
    <p:sldLayoutId id="2147485864" r:id="rId11"/>
    <p:sldLayoutId id="2147485865" r:id="rId12"/>
    <p:sldLayoutId id="21474858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738655"/>
      </p:ext>
    </p:extLst>
  </p:cSld>
  <p:clrMap bg1="lt1" tx1="dk1" bg2="lt2" tx2="dk2" accent1="accent1" accent2="accent2" accent3="accent3" accent4="accent4" accent5="accent5" accent6="accent6" hlink="hlink" folHlink="folHlink"/>
  <p:sldLayoutIdLst>
    <p:sldLayoutId id="2147485868" r:id="rId1"/>
    <p:sldLayoutId id="2147485869" r:id="rId2"/>
    <p:sldLayoutId id="2147485870" r:id="rId3"/>
    <p:sldLayoutId id="2147485871" r:id="rId4"/>
    <p:sldLayoutId id="2147485872" r:id="rId5"/>
    <p:sldLayoutId id="2147485873" r:id="rId6"/>
    <p:sldLayoutId id="2147485874" r:id="rId7"/>
    <p:sldLayoutId id="2147485875" r:id="rId8"/>
    <p:sldLayoutId id="2147485876" r:id="rId9"/>
    <p:sldLayoutId id="2147485877" r:id="rId10"/>
    <p:sldLayoutId id="214748587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 id="214748556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379CB10-1ACF-494B-AB57-5BCF8E07EA74}" type="datetimeFigureOut">
              <a:rPr lang="en-US"/>
              <a:pPr>
                <a:defRPr/>
              </a:pPr>
              <a:t>1/4/20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B6ABFA1-AAF6-034E-AFED-649651D352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A150B79A-10C0-BA49-BF92-97D50C8322F7}" type="slidenum">
              <a:rPr lang="en-US"/>
              <a:pPr>
                <a:defRPr/>
              </a:pPr>
              <a:t>‹#›</a:t>
            </a:fld>
            <a:endParaRPr lang="en-US"/>
          </a:p>
        </p:txBody>
      </p:sp>
      <p:grpSp>
        <p:nvGrpSpPr>
          <p:cNvPr id="57351"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5735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9147001-7C26-7C44-A1D5-C27A583F69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 id="2147485610" r:id="rId12"/>
    <p:sldLayoutId id="21474856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035171742"/>
      </p:ext>
    </p:extLst>
  </p:cSld>
  <p:clrMap bg1="dk2" tx1="lt1" bg2="dk1" tx2="lt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6631545"/>
      </p:ext>
    </p:extLst>
  </p:cSld>
  <p:clrMap bg1="lt1" tx1="dk1" bg2="lt2" tx2="dk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 id="2147485651" r:id="rId5"/>
    <p:sldLayoutId id="2147485652" r:id="rId6"/>
    <p:sldLayoutId id="2147485653" r:id="rId7"/>
    <p:sldLayoutId id="2147485654" r:id="rId8"/>
    <p:sldLayoutId id="2147485655" r:id="rId9"/>
    <p:sldLayoutId id="2147485656" r:id="rId10"/>
    <p:sldLayoutId id="2147485657" r:id="rId11"/>
    <p:sldLayoutId id="2147485658" r:id="rId12"/>
    <p:sldLayoutId id="21474856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7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7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7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112755D0-E5E4-5A41-97D2-0574863677EE}" type="slidenum">
              <a:rPr lang="en-US"/>
              <a:pPr>
                <a:defRPr/>
              </a:pPr>
              <a:t>‹#›</a:t>
            </a:fld>
            <a:endParaRPr lang="en-US"/>
          </a:p>
        </p:txBody>
      </p:sp>
    </p:spTree>
    <p:extLst>
      <p:ext uri="{BB962C8B-B14F-4D97-AF65-F5344CB8AC3E}">
        <p14:creationId xmlns:p14="http://schemas.microsoft.com/office/powerpoint/2010/main" val="1546063787"/>
      </p:ext>
    </p:extLst>
  </p:cSld>
  <p:clrMap bg1="dk2" tx1="lt1" bg2="dk1" tx2="lt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1.xml"/><Relationship Id="rId1" Type="http://schemas.openxmlformats.org/officeDocument/2006/relationships/themeOverride" Target="../theme/themeOverr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71.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71.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17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66.xml"/><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tags" Target="../tags/tag2.xml"/><Relationship Id="rId16" Type="http://schemas.openxmlformats.org/officeDocument/2006/relationships/image" Target="../media/image32.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7.jpeg"/><Relationship Id="rId5" Type="http://schemas.openxmlformats.org/officeDocument/2006/relationships/tags" Target="../tags/tag5.xml"/><Relationship Id="rId15" Type="http://schemas.openxmlformats.org/officeDocument/2006/relationships/image" Target="../media/image31.jpeg"/><Relationship Id="rId10" Type="http://schemas.openxmlformats.org/officeDocument/2006/relationships/notesSlide" Target="../notesSlides/notesSlide33.xml"/><Relationship Id="rId4" Type="http://schemas.openxmlformats.org/officeDocument/2006/relationships/tags" Target="../tags/tag4.xml"/><Relationship Id="rId9" Type="http://schemas.openxmlformats.org/officeDocument/2006/relationships/slideLayout" Target="../slideLayouts/slideLayout147.xml"/><Relationship Id="rId1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25.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25.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20.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61.xml"/><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61.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4.xml"/><Relationship Id="rId1" Type="http://schemas.openxmlformats.org/officeDocument/2006/relationships/slideLayout" Target="../slideLayouts/slideLayout74.xml"/><Relationship Id="rId5" Type="http://schemas.openxmlformats.org/officeDocument/2006/relationships/image" Target="../media/image70.jpeg"/><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61.xml"/><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8.xml"/><Relationship Id="rId1" Type="http://schemas.openxmlformats.org/officeDocument/2006/relationships/slideLayout" Target="../slideLayouts/slideLayout6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7.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2.xml"/><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5.xml"/><Relationship Id="rId1" Type="http://schemas.openxmlformats.org/officeDocument/2006/relationships/slideLayout" Target="../slideLayouts/slideLayout61.xml"/><Relationship Id="rId4" Type="http://schemas.openxmlformats.org/officeDocument/2006/relationships/image" Target="../media/image21.png"/></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8.xml"/><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9.xml"/><Relationship Id="rId1" Type="http://schemas.openxmlformats.org/officeDocument/2006/relationships/slideLayout" Target="../slideLayouts/slideLayout136.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0.xml"/><Relationship Id="rId1" Type="http://schemas.openxmlformats.org/officeDocument/2006/relationships/slideLayout" Target="../slideLayouts/slideLayout136.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1.xml"/><Relationship Id="rId1" Type="http://schemas.openxmlformats.org/officeDocument/2006/relationships/slideLayout" Target="../slideLayouts/slideLayout1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60.xml"/><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en-US" sz="11500" b="1" dirty="0">
                <a:effectLst>
                  <a:glow rad="127000">
                    <a:schemeClr val="tx1"/>
                  </a:glow>
                </a:effectLst>
                <a:latin typeface="Arial" charset="0"/>
                <a:ea typeface="ＭＳ Ｐゴシック" charset="0"/>
                <a:cs typeface="ＭＳ Ｐゴシック" charset="0"/>
              </a:rPr>
              <a:t>Be Fighting</a:t>
            </a:r>
            <a:endParaRPr lang="en-US" sz="11500" dirty="0"/>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4575291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1143987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11620" name="Group 7"/>
            <p:cNvGrpSpPr>
              <a:grpSpLocks/>
            </p:cNvGrpSpPr>
            <p:nvPr/>
          </p:nvGrpSpPr>
          <p:grpSpPr bwMode="auto">
            <a:xfrm>
              <a:off x="4283968" y="1844824"/>
              <a:ext cx="4680520" cy="1296144"/>
              <a:chOff x="4283968" y="1844824"/>
              <a:chExt cx="4680520" cy="1296144"/>
            </a:xfrm>
          </p:grpSpPr>
          <p:sp>
            <p:nvSpPr>
              <p:cNvPr id="1116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16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mr-I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mr-I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682158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74270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To the remotest part of the earth</a:t>
            </a:r>
            <a:r>
              <a:rPr kumimoji="0" lang="mr-I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Acts </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9  13       14    15  16          18           21     27     28</a:t>
            </a:r>
          </a:p>
        </p:txBody>
      </p:sp>
      <p:sp>
        <p:nvSpPr>
          <p:cNvPr id="113668"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13669"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13670"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3671"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13672"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13673"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674"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1367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13678"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0" y="268288"/>
            <a:ext cx="7772400" cy="58420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solidFill>
                  <a:srgbClr val="FFFFFF"/>
                </a:solidFill>
                <a:effectLst>
                  <a:outerShdw blurRad="38100" dist="38100" dir="2700000" algn="tl">
                    <a:srgbClr val="000000"/>
                  </a:outerShdw>
                </a:effectLst>
                <a:latin typeface="Arial" charset="0"/>
                <a:cs typeface="Times New Roman" charset="0"/>
              </a:rPr>
              <a:t>NT Overview (General + Key Words)</a:t>
            </a:r>
          </a:p>
        </p:txBody>
      </p:sp>
      <p:sp>
        <p:nvSpPr>
          <p:cNvPr id="113682"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General Epistles + Key Words </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13683"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10"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Justify</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Rapture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12"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Tribulation</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13"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Sanctify</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14"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Apostle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15"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Righteous</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Unity</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Deity</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18"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Forgive</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Attitude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Order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21"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Conduct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Doctrine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23"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Kingdom</a:t>
            </a:r>
            <a:endParaRPr kumimoji="0" lang="en-US" sz="14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13724"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Sov 1</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Believe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Disciple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Works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Suffering</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Knowledge</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Super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03" name="Text Box 19"/>
          <p:cNvSpPr txBox="1">
            <a:spLocks noChangeArrowheads="1"/>
          </p:cNvSpPr>
          <p:nvPr/>
        </p:nvSpPr>
        <p:spPr bwMode="auto">
          <a:xfrm>
            <a:off x="8305800" y="4187825"/>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Pretenders</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32"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Sov 2</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1373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75"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1373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1373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373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088655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81" grpId="0" animBg="1"/>
      <p:bldP spid="99" grpId="0" animBg="1"/>
      <p:bldP spid="100" grpId="0" animBg="1"/>
      <p:bldP spid="101" grpId="0" animBg="1"/>
      <p:bldP spid="102" grpId="0" animBg="1"/>
      <p:bldP spid="1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23983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0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Rectangle 2"/>
          <p:cNvSpPr>
            <a:spLocks noGrp="1" noChangeArrowheads="1"/>
          </p:cNvSpPr>
          <p:nvPr>
            <p:ph type="title" idx="4294967295"/>
          </p:nvPr>
        </p:nvSpPr>
        <p:spPr>
          <a:xfrm>
            <a:off x="6011863" y="476250"/>
            <a:ext cx="3168650" cy="1512888"/>
          </a:xfrm>
          <a:solidFill>
            <a:srgbClr val="0000FF"/>
          </a:solidFill>
        </p:spPr>
        <p:txBody>
          <a:bodyPr/>
          <a:lstStyle/>
          <a:p>
            <a:pPr eaLnBrk="1" hangingPunct="1"/>
            <a:r>
              <a:rPr lang="en-US" sz="6000" b="1">
                <a:solidFill>
                  <a:srgbClr val="FFFFFF"/>
                </a:solidFill>
                <a:latin typeface="Arial" charset="0"/>
                <a:cs typeface="Arial" charset="0"/>
              </a:rPr>
              <a:t>JUDE</a:t>
            </a:r>
          </a:p>
        </p:txBody>
      </p:sp>
      <p:sp>
        <p:nvSpPr>
          <p:cNvPr id="124931" name="Text Box 6"/>
          <p:cNvSpPr txBox="1">
            <a:spLocks noChangeArrowheads="1"/>
          </p:cNvSpPr>
          <p:nvPr/>
        </p:nvSpPr>
        <p:spPr bwMode="auto">
          <a:xfrm rot="-1376699">
            <a:off x="3713163" y="3644900"/>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ail" charset="0"/>
                <a:ea typeface="ＭＳ Ｐゴシック" charset="0"/>
                <a:cs typeface="Arail" charset="0"/>
              </a:rPr>
              <a:t>Verses</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charset="0"/>
                <a:ea typeface="ＭＳ Ｐゴシック" charset="0"/>
                <a:cs typeface="Arail" charset="0"/>
              </a:rPr>
              <a:t>1-4	</a:t>
            </a:r>
            <a:r>
              <a:rPr kumimoji="0" lang="en-US" sz="2400" b="1" i="0" u="none" strike="noStrike" kern="1200" cap="none" spc="0" normalizeH="0" baseline="0" noProof="0">
                <a:ln>
                  <a:noFill/>
                </a:ln>
                <a:solidFill>
                  <a:srgbClr val="FFFF00"/>
                </a:solidFill>
                <a:effectLst/>
                <a:uLnTx/>
                <a:uFillTx/>
                <a:latin typeface="Arail" charset="0"/>
                <a:ea typeface="ＭＳ Ｐゴシック" charset="0"/>
                <a:cs typeface="Arail" charset="0"/>
              </a:rPr>
              <a:t>J</a:t>
            </a:r>
            <a:r>
              <a:rPr kumimoji="0" lang="en-US" sz="2400" b="1" i="0" u="none" strike="noStrike" kern="1200" cap="none" spc="0" normalizeH="0" baseline="0" noProof="0">
                <a:ln>
                  <a:noFill/>
                </a:ln>
                <a:solidFill>
                  <a:srgbClr val="FFFFFF"/>
                </a:solidFill>
                <a:effectLst/>
                <a:uLnTx/>
                <a:uFillTx/>
                <a:latin typeface="Arail" charset="0"/>
                <a:ea typeface="ＭＳ Ｐゴシック" charset="0"/>
                <a:cs typeface="Arail" charset="0"/>
              </a:rPr>
              <a:t>ude warns against apostasy</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charset="0"/>
                <a:ea typeface="ＭＳ Ｐゴシック" charset="0"/>
                <a:cs typeface="Arail" charset="0"/>
              </a:rPr>
              <a:t>5-7	</a:t>
            </a:r>
            <a:r>
              <a:rPr kumimoji="0" lang="en-US" sz="2400" b="1" i="0" u="none" strike="noStrike" kern="1200" cap="none" spc="0" normalizeH="0" baseline="0" noProof="0">
                <a:ln>
                  <a:noFill/>
                </a:ln>
                <a:solidFill>
                  <a:srgbClr val="FFFF00"/>
                </a:solidFill>
                <a:effectLst/>
                <a:uLnTx/>
                <a:uFillTx/>
                <a:latin typeface="Arail" charset="0"/>
                <a:ea typeface="ＭＳ Ｐゴシック" charset="0"/>
                <a:cs typeface="Arail" charset="0"/>
              </a:rPr>
              <a:t>U</a:t>
            </a:r>
            <a:r>
              <a:rPr kumimoji="0" lang="en-US" sz="2400" b="1" i="0" u="none" strike="noStrike" kern="1200" cap="none" spc="0" normalizeH="0" baseline="0" noProof="0">
                <a:ln>
                  <a:noFill/>
                </a:ln>
                <a:solidFill>
                  <a:srgbClr val="FFFFFF"/>
                </a:solidFill>
                <a:effectLst/>
                <a:uLnTx/>
                <a:uFillTx/>
                <a:latin typeface="Arail" charset="0"/>
                <a:ea typeface="ＭＳ Ｐゴシック" charset="0"/>
                <a:cs typeface="Arail" charset="0"/>
              </a:rPr>
              <a:t>nbelief seen through history</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charset="0"/>
                <a:ea typeface="ＭＳ Ｐゴシック" charset="0"/>
                <a:cs typeface="Arail" charset="0"/>
              </a:rPr>
              <a:t>8-19	</a:t>
            </a:r>
            <a:r>
              <a:rPr kumimoji="0" lang="en-US" sz="2400" b="1" i="0" u="none" strike="noStrike" kern="1200" cap="none" spc="0" normalizeH="0" baseline="0" noProof="0">
                <a:ln>
                  <a:noFill/>
                </a:ln>
                <a:solidFill>
                  <a:srgbClr val="FFFF00"/>
                </a:solidFill>
                <a:effectLst/>
                <a:uLnTx/>
                <a:uFillTx/>
                <a:latin typeface="Arail" charset="0"/>
                <a:ea typeface="ＭＳ Ｐゴシック" charset="0"/>
                <a:cs typeface="Arail" charset="0"/>
              </a:rPr>
              <a:t>D</a:t>
            </a:r>
            <a:r>
              <a:rPr kumimoji="0" lang="en-US" sz="2400" b="1" i="0" u="none" strike="noStrike" kern="1200" cap="none" spc="0" normalizeH="0" baseline="0" noProof="0">
                <a:ln>
                  <a:noFill/>
                </a:ln>
                <a:solidFill>
                  <a:srgbClr val="FFFFFF"/>
                </a:solidFill>
                <a:effectLst/>
                <a:uLnTx/>
                <a:uFillTx/>
                <a:latin typeface="Arail" charset="0"/>
                <a:ea typeface="ＭＳ Ｐゴシック" charset="0"/>
                <a:cs typeface="Arail" charset="0"/>
              </a:rPr>
              <a:t>escription of false teachers</a:t>
            </a:r>
            <a:endParaRPr kumimoji="0" lang="en-US" altLang="ja-JP" sz="24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charset="0"/>
                <a:ea typeface="ＭＳ Ｐゴシック" charset="0"/>
                <a:cs typeface="Arail" charset="0"/>
              </a:rPr>
              <a:t>20-25	</a:t>
            </a:r>
            <a:r>
              <a:rPr kumimoji="0" lang="en-US" sz="2400" b="1" i="0" u="none" strike="noStrike" kern="1200" cap="none" spc="0" normalizeH="0" baseline="0" noProof="0">
                <a:ln>
                  <a:noFill/>
                </a:ln>
                <a:solidFill>
                  <a:srgbClr val="FFFF00"/>
                </a:solidFill>
                <a:effectLst/>
                <a:uLnTx/>
                <a:uFillTx/>
                <a:latin typeface="Arail" charset="0"/>
                <a:ea typeface="ＭＳ Ｐゴシック" charset="0"/>
                <a:cs typeface="Arail" charset="0"/>
              </a:rPr>
              <a:t>E</a:t>
            </a:r>
            <a:r>
              <a:rPr kumimoji="0" lang="en-US" sz="2400" b="1" i="0" u="none" strike="noStrike" kern="1200" cap="none" spc="0" normalizeH="0" baseline="0" noProof="0">
                <a:ln>
                  <a:noFill/>
                </a:ln>
                <a:solidFill>
                  <a:srgbClr val="FFFFFF"/>
                </a:solidFill>
                <a:effectLst/>
                <a:uLnTx/>
                <a:uFillTx/>
                <a:latin typeface="Arail" charset="0"/>
                <a:ea typeface="ＭＳ Ｐゴシック" charset="0"/>
                <a:cs typeface="Arail" charset="0"/>
              </a:rPr>
              <a:t>xhortation to stay faithful</a:t>
            </a:r>
          </a:p>
        </p:txBody>
      </p:sp>
      <p:sp>
        <p:nvSpPr>
          <p:cNvPr id="124932" name="Rectangle 7"/>
          <p:cNvSpPr txBox="1">
            <a:spLocks noChangeArrowheads="1"/>
          </p:cNvSpPr>
          <p:nvPr/>
        </p:nvSpPr>
        <p:spPr bwMode="auto">
          <a:xfrm>
            <a:off x="5791200" y="6553200"/>
            <a:ext cx="3352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rPr>
              <a:t>Huddleston, </a:t>
            </a:r>
            <a:r>
              <a:rPr kumimoji="0" lang="en-US" sz="1600" b="0" i="1" u="none" strike="noStrike" kern="1200" cap="none" spc="0" normalizeH="0" baseline="0" noProof="0">
                <a:ln>
                  <a:noFill/>
                </a:ln>
                <a:solidFill>
                  <a:srgbClr val="000000"/>
                </a:solidFill>
                <a:effectLst/>
                <a:uLnTx/>
                <a:uFillTx/>
                <a:latin typeface="Arial" charset="0"/>
                <a:ea typeface="ＭＳ Ｐゴシック" charset="0"/>
                <a:cs typeface="Arial" charset="0"/>
              </a:rPr>
              <a:t>The Acrostic Bible</a:t>
            </a:r>
          </a:p>
        </p:txBody>
      </p:sp>
    </p:spTree>
    <p:extLst>
      <p:ext uri="{BB962C8B-B14F-4D97-AF65-F5344CB8AC3E}">
        <p14:creationId xmlns:p14="http://schemas.microsoft.com/office/powerpoint/2010/main" val="1459017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7" name="Group 89"/>
          <p:cNvGrpSpPr>
            <a:grpSpLocks/>
          </p:cNvGrpSpPr>
          <p:nvPr/>
        </p:nvGrpSpPr>
        <p:grpSpPr bwMode="auto">
          <a:xfrm>
            <a:off x="152400" y="609600"/>
            <a:ext cx="8839200" cy="6172200"/>
            <a:chOff x="144" y="451"/>
            <a:chExt cx="3888" cy="3149"/>
          </a:xfrm>
        </p:grpSpPr>
        <p:grpSp>
          <p:nvGrpSpPr>
            <p:cNvPr id="127054" name="Group 39"/>
            <p:cNvGrpSpPr>
              <a:grpSpLocks/>
            </p:cNvGrpSpPr>
            <p:nvPr/>
          </p:nvGrpSpPr>
          <p:grpSpPr bwMode="auto">
            <a:xfrm>
              <a:off x="144" y="451"/>
              <a:ext cx="3871" cy="418"/>
              <a:chOff x="0" y="0"/>
              <a:chExt cx="4625" cy="653"/>
            </a:xfrm>
          </p:grpSpPr>
          <p:sp>
            <p:nvSpPr>
              <p:cNvPr id="127122" name="Rectangle 9"/>
              <p:cNvSpPr>
                <a:spLocks noChangeArrowheads="1"/>
              </p:cNvSpPr>
              <p:nvPr/>
            </p:nvSpPr>
            <p:spPr bwMode="auto">
              <a:xfrm>
                <a:off x="32" y="0"/>
                <a:ext cx="4561"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Contending Against Pretenders</a:t>
                </a:r>
              </a:p>
            </p:txBody>
          </p:sp>
          <p:sp>
            <p:nvSpPr>
              <p:cNvPr id="2" name="Rectangle 38"/>
              <p:cNvSpPr>
                <a:spLocks noChangeArrowheads="1"/>
              </p:cNvSpPr>
              <p:nvPr/>
            </p:nvSpPr>
            <p:spPr bwMode="auto">
              <a:xfrm>
                <a:off x="0" y="0"/>
                <a:ext cx="4625" cy="653"/>
              </a:xfrm>
              <a:prstGeom prst="rect">
                <a:avLst/>
              </a:prstGeom>
              <a:solidFill>
                <a:schemeClr val="accent3">
                  <a:lumMod val="10000"/>
                </a:schemeClr>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127055" name="Group 41"/>
            <p:cNvGrpSpPr>
              <a:grpSpLocks/>
            </p:cNvGrpSpPr>
            <p:nvPr/>
          </p:nvGrpSpPr>
          <p:grpSpPr bwMode="auto">
            <a:xfrm>
              <a:off x="144" y="869"/>
              <a:ext cx="2066" cy="393"/>
              <a:chOff x="0" y="653"/>
              <a:chExt cx="2469" cy="615"/>
            </a:xfrm>
          </p:grpSpPr>
          <p:sp>
            <p:nvSpPr>
              <p:cNvPr id="127120" name="Rectangle 11"/>
              <p:cNvSpPr>
                <a:spLocks noChangeArrowheads="1"/>
              </p:cNvSpPr>
              <p:nvPr/>
            </p:nvSpPr>
            <p:spPr bwMode="auto">
              <a:xfrm>
                <a:off x="32" y="653"/>
                <a:ext cx="2405"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Why to Contend</a:t>
                </a:r>
              </a:p>
            </p:txBody>
          </p:sp>
          <p:sp>
            <p:nvSpPr>
              <p:cNvPr id="127121"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56" name="Group 43"/>
            <p:cNvGrpSpPr>
              <a:grpSpLocks/>
            </p:cNvGrpSpPr>
            <p:nvPr/>
          </p:nvGrpSpPr>
          <p:grpSpPr bwMode="auto">
            <a:xfrm>
              <a:off x="2210" y="869"/>
              <a:ext cx="1805" cy="393"/>
              <a:chOff x="2469" y="653"/>
              <a:chExt cx="2156" cy="615"/>
            </a:xfrm>
          </p:grpSpPr>
          <p:sp>
            <p:nvSpPr>
              <p:cNvPr id="127118" name="Rectangle 12"/>
              <p:cNvSpPr>
                <a:spLocks noChangeArrowheads="1"/>
              </p:cNvSpPr>
              <p:nvPr/>
            </p:nvSpPr>
            <p:spPr bwMode="auto">
              <a:xfrm>
                <a:off x="2501" y="653"/>
                <a:ext cx="209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How to Contend</a:t>
                </a:r>
              </a:p>
            </p:txBody>
          </p:sp>
          <p:sp>
            <p:nvSpPr>
              <p:cNvPr id="127119"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57" name="Group 45"/>
            <p:cNvGrpSpPr>
              <a:grpSpLocks/>
            </p:cNvGrpSpPr>
            <p:nvPr/>
          </p:nvGrpSpPr>
          <p:grpSpPr bwMode="auto">
            <a:xfrm>
              <a:off x="144" y="1262"/>
              <a:ext cx="586" cy="461"/>
              <a:chOff x="0" y="1268"/>
              <a:chExt cx="700" cy="721"/>
            </a:xfrm>
          </p:grpSpPr>
          <p:sp>
            <p:nvSpPr>
              <p:cNvPr id="127116" name="Rectangle 14"/>
              <p:cNvSpPr>
                <a:spLocks noChangeArrowheads="1"/>
              </p:cNvSpPr>
              <p:nvPr/>
            </p:nvSpPr>
            <p:spPr bwMode="auto">
              <a:xfrm>
                <a:off x="32" y="1268"/>
                <a:ext cx="636"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Intro</a:t>
                </a:r>
              </a:p>
            </p:txBody>
          </p:sp>
          <p:sp>
            <p:nvSpPr>
              <p:cNvPr id="127117"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58" name="Group 47"/>
            <p:cNvGrpSpPr>
              <a:grpSpLocks/>
            </p:cNvGrpSpPr>
            <p:nvPr/>
          </p:nvGrpSpPr>
          <p:grpSpPr bwMode="auto">
            <a:xfrm>
              <a:off x="730" y="1262"/>
              <a:ext cx="1480" cy="461"/>
              <a:chOff x="700" y="1268"/>
              <a:chExt cx="1769" cy="721"/>
            </a:xfrm>
          </p:grpSpPr>
          <p:sp>
            <p:nvSpPr>
              <p:cNvPr id="127114" name="Rectangle 15"/>
              <p:cNvSpPr>
                <a:spLocks noChangeArrowheads="1"/>
              </p:cNvSpPr>
              <p:nvPr/>
            </p:nvSpPr>
            <p:spPr bwMode="auto">
              <a:xfrm>
                <a:off x="732" y="1268"/>
                <a:ext cx="1705"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Pretenders</a:t>
                </a:r>
                <a:r>
                  <a:rPr kumimoji="0" lang="uk-UA"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Practices</a:t>
                </a:r>
              </a:p>
            </p:txBody>
          </p:sp>
          <p:sp>
            <p:nvSpPr>
              <p:cNvPr id="127115"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59" name="Group 49"/>
            <p:cNvGrpSpPr>
              <a:grpSpLocks/>
            </p:cNvGrpSpPr>
            <p:nvPr/>
          </p:nvGrpSpPr>
          <p:grpSpPr bwMode="auto">
            <a:xfrm>
              <a:off x="2210" y="1262"/>
              <a:ext cx="1125" cy="461"/>
              <a:chOff x="2469" y="1268"/>
              <a:chExt cx="1344" cy="721"/>
            </a:xfrm>
          </p:grpSpPr>
          <p:sp>
            <p:nvSpPr>
              <p:cNvPr id="127112" name="Rectangle 16"/>
              <p:cNvSpPr>
                <a:spLocks noChangeArrowheads="1"/>
              </p:cNvSpPr>
              <p:nvPr/>
            </p:nvSpPr>
            <p:spPr bwMode="auto">
              <a:xfrm>
                <a:off x="2501" y="1268"/>
                <a:ext cx="1280"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宋体" charset="0"/>
                    <a:cs typeface="宋体" charset="0"/>
                  </a:rPr>
                  <a:t>How to Avoid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宋体" charset="0"/>
                    <a:cs typeface="宋体" charset="0"/>
                  </a:rPr>
                  <a:t>Pretenders</a:t>
                </a:r>
                <a:r>
                  <a:rPr kumimoji="0" lang="uk-UA" altLang="zh-CN" sz="2400" b="1" i="0" u="none" strike="noStrike" kern="1200" cap="none" spc="0" normalizeH="0" baseline="0" noProof="0" dirty="0">
                    <a:ln>
                      <a:noFill/>
                    </a:ln>
                    <a:solidFill>
                      <a:srgbClr val="FFFFFF"/>
                    </a:solidFill>
                    <a:effectLst/>
                    <a:uLnTx/>
                    <a:uFillTx/>
                    <a:latin typeface="Arial Narrow" charset="0"/>
                    <a:ea typeface="宋体" charset="0"/>
                    <a:cs typeface="宋体" charset="0"/>
                  </a:rPr>
                  <a:t>'</a:t>
                </a:r>
                <a:r>
                  <a:rPr kumimoji="0" lang="en-US" altLang="zh-CN" sz="2400" b="1" i="0" u="none" strike="noStrike" kern="1200" cap="none" spc="0" normalizeH="0" baseline="0" noProof="0" dirty="0">
                    <a:ln>
                      <a:noFill/>
                    </a:ln>
                    <a:solidFill>
                      <a:srgbClr val="FFFFFF"/>
                    </a:solidFill>
                    <a:effectLst/>
                    <a:uLnTx/>
                    <a:uFillTx/>
                    <a:latin typeface="Arial Narrow" charset="0"/>
                    <a:ea typeface="宋体" charset="0"/>
                    <a:cs typeface="宋体" charset="0"/>
                  </a:rPr>
                  <a:t> Snares</a:t>
                </a:r>
              </a:p>
            </p:txBody>
          </p:sp>
          <p:sp>
            <p:nvSpPr>
              <p:cNvPr id="127113"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0" name="Group 51"/>
            <p:cNvGrpSpPr>
              <a:grpSpLocks/>
            </p:cNvGrpSpPr>
            <p:nvPr/>
          </p:nvGrpSpPr>
          <p:grpSpPr bwMode="auto">
            <a:xfrm>
              <a:off x="3335" y="1262"/>
              <a:ext cx="680" cy="461"/>
              <a:chOff x="3813" y="1268"/>
              <a:chExt cx="812" cy="721"/>
            </a:xfrm>
          </p:grpSpPr>
          <p:sp>
            <p:nvSpPr>
              <p:cNvPr id="127110" name="Rectangle 17"/>
              <p:cNvSpPr>
                <a:spLocks noChangeArrowheads="1"/>
              </p:cNvSpPr>
              <p:nvPr/>
            </p:nvSpPr>
            <p:spPr bwMode="auto">
              <a:xfrm>
                <a:off x="3845" y="1268"/>
                <a:ext cx="74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宋体" charset="0"/>
                    <a:cs typeface="宋体" charset="0"/>
                  </a:rPr>
                  <a:t>Praise for Preservation</a:t>
                </a:r>
              </a:p>
            </p:txBody>
          </p:sp>
          <p:sp>
            <p:nvSpPr>
              <p:cNvPr id="127111"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1" name="Group 53"/>
            <p:cNvGrpSpPr>
              <a:grpSpLocks/>
            </p:cNvGrpSpPr>
            <p:nvPr/>
          </p:nvGrpSpPr>
          <p:grpSpPr bwMode="auto">
            <a:xfrm>
              <a:off x="144" y="1723"/>
              <a:ext cx="586" cy="393"/>
              <a:chOff x="0" y="1989"/>
              <a:chExt cx="700" cy="615"/>
            </a:xfrm>
          </p:grpSpPr>
          <p:sp>
            <p:nvSpPr>
              <p:cNvPr id="127108" name="Rectangle 19"/>
              <p:cNvSpPr>
                <a:spLocks noChangeArrowheads="1"/>
              </p:cNvSpPr>
              <p:nvPr/>
            </p:nvSpPr>
            <p:spPr bwMode="auto">
              <a:xfrm>
                <a:off x="32" y="1989"/>
                <a:ext cx="636"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Verses 1-2</a:t>
                </a:r>
              </a:p>
            </p:txBody>
          </p:sp>
          <p:sp>
            <p:nvSpPr>
              <p:cNvPr id="127109"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2" name="Group 55"/>
            <p:cNvGrpSpPr>
              <a:grpSpLocks/>
            </p:cNvGrpSpPr>
            <p:nvPr/>
          </p:nvGrpSpPr>
          <p:grpSpPr bwMode="auto">
            <a:xfrm>
              <a:off x="730" y="1723"/>
              <a:ext cx="1480" cy="393"/>
              <a:chOff x="700" y="1989"/>
              <a:chExt cx="1769" cy="615"/>
            </a:xfrm>
          </p:grpSpPr>
          <p:sp>
            <p:nvSpPr>
              <p:cNvPr id="127106" name="Rectangle 20"/>
              <p:cNvSpPr>
                <a:spLocks noChangeArrowheads="1"/>
              </p:cNvSpPr>
              <p:nvPr/>
            </p:nvSpPr>
            <p:spPr bwMode="auto">
              <a:xfrm>
                <a:off x="732" y="1989"/>
                <a:ext cx="1705"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Verses 3-16</a:t>
                </a:r>
              </a:p>
            </p:txBody>
          </p:sp>
          <p:sp>
            <p:nvSpPr>
              <p:cNvPr id="127107"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3" name="Group 57"/>
            <p:cNvGrpSpPr>
              <a:grpSpLocks/>
            </p:cNvGrpSpPr>
            <p:nvPr/>
          </p:nvGrpSpPr>
          <p:grpSpPr bwMode="auto">
            <a:xfrm>
              <a:off x="2210" y="1723"/>
              <a:ext cx="1125" cy="393"/>
              <a:chOff x="2469" y="1989"/>
              <a:chExt cx="1344" cy="615"/>
            </a:xfrm>
          </p:grpSpPr>
          <p:sp>
            <p:nvSpPr>
              <p:cNvPr id="127104" name="Rectangle 21"/>
              <p:cNvSpPr>
                <a:spLocks noChangeArrowheads="1"/>
              </p:cNvSpPr>
              <p:nvPr/>
            </p:nvSpPr>
            <p:spPr bwMode="auto">
              <a:xfrm>
                <a:off x="2501" y="1989"/>
                <a:ext cx="1280"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Verses 17-23</a:t>
                </a:r>
              </a:p>
            </p:txBody>
          </p:sp>
          <p:sp>
            <p:nvSpPr>
              <p:cNvPr id="127105"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4" name="Group 59"/>
            <p:cNvGrpSpPr>
              <a:grpSpLocks/>
            </p:cNvGrpSpPr>
            <p:nvPr/>
          </p:nvGrpSpPr>
          <p:grpSpPr bwMode="auto">
            <a:xfrm>
              <a:off x="3335" y="1723"/>
              <a:ext cx="680" cy="393"/>
              <a:chOff x="3813" y="1989"/>
              <a:chExt cx="812" cy="615"/>
            </a:xfrm>
          </p:grpSpPr>
          <p:sp>
            <p:nvSpPr>
              <p:cNvPr id="127102" name="Rectangle 22"/>
              <p:cNvSpPr>
                <a:spLocks noChangeArrowheads="1"/>
              </p:cNvSpPr>
              <p:nvPr/>
            </p:nvSpPr>
            <p:spPr bwMode="auto">
              <a:xfrm>
                <a:off x="3845" y="1989"/>
                <a:ext cx="74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Verses 24-25</a:t>
                </a:r>
              </a:p>
            </p:txBody>
          </p:sp>
          <p:sp>
            <p:nvSpPr>
              <p:cNvPr id="127103"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5" name="Group 61"/>
            <p:cNvGrpSpPr>
              <a:grpSpLocks/>
            </p:cNvGrpSpPr>
            <p:nvPr/>
          </p:nvGrpSpPr>
          <p:grpSpPr bwMode="auto">
            <a:xfrm>
              <a:off x="144" y="2116"/>
              <a:ext cx="291" cy="698"/>
              <a:chOff x="0" y="2604"/>
              <a:chExt cx="348" cy="1091"/>
            </a:xfrm>
          </p:grpSpPr>
          <p:sp>
            <p:nvSpPr>
              <p:cNvPr id="127100" name="Rectangle 24"/>
              <p:cNvSpPr>
                <a:spLocks noChangeArrowheads="1"/>
              </p:cNvSpPr>
              <p:nvPr/>
            </p:nvSpPr>
            <p:spPr bwMode="auto">
              <a:xfrm>
                <a:off x="32" y="2604"/>
                <a:ext cx="284"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rPr>
                  <a:t>Greet-ing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rPr>
                  <a:t>1</a:t>
                </a:r>
              </a:p>
            </p:txBody>
          </p:sp>
          <p:sp>
            <p:nvSpPr>
              <p:cNvPr id="127101"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6" name="Group 63"/>
            <p:cNvGrpSpPr>
              <a:grpSpLocks/>
            </p:cNvGrpSpPr>
            <p:nvPr/>
          </p:nvGrpSpPr>
          <p:grpSpPr bwMode="auto">
            <a:xfrm>
              <a:off x="435" y="2116"/>
              <a:ext cx="295" cy="698"/>
              <a:chOff x="348" y="2604"/>
              <a:chExt cx="352" cy="1091"/>
            </a:xfrm>
          </p:grpSpPr>
          <p:sp>
            <p:nvSpPr>
              <p:cNvPr id="127098" name="Rectangle 25"/>
              <p:cNvSpPr>
                <a:spLocks noChangeArrowheads="1"/>
              </p:cNvSpPr>
              <p:nvPr/>
            </p:nvSpPr>
            <p:spPr bwMode="auto">
              <a:xfrm>
                <a:off x="380" y="2604"/>
                <a:ext cx="288"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rPr>
                  <a:t> Bless-ing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rPr>
                  <a:t>2</a:t>
                </a:r>
              </a:p>
            </p:txBody>
          </p:sp>
          <p:sp>
            <p:nvSpPr>
              <p:cNvPr id="127099"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7" name="Group 65"/>
            <p:cNvGrpSpPr>
              <a:grpSpLocks/>
            </p:cNvGrpSpPr>
            <p:nvPr/>
          </p:nvGrpSpPr>
          <p:grpSpPr bwMode="auto">
            <a:xfrm>
              <a:off x="730" y="2116"/>
              <a:ext cx="387" cy="698"/>
              <a:chOff x="700" y="2604"/>
              <a:chExt cx="463" cy="1091"/>
            </a:xfrm>
          </p:grpSpPr>
          <p:sp>
            <p:nvSpPr>
              <p:cNvPr id="127096" name="Rectangle 26"/>
              <p:cNvSpPr>
                <a:spLocks noChangeArrowheads="1"/>
              </p:cNvSpPr>
              <p:nvPr/>
            </p:nvSpPr>
            <p:spPr bwMode="auto">
              <a:xfrm>
                <a:off x="732" y="2604"/>
                <a:ext cx="399"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en-US" altLang="zh-CN" sz="1700" b="1" i="0" u="none" strike="noStrike" kern="1200" cap="none" spc="0" normalizeH="0" baseline="0" noProof="0" dirty="0">
                    <a:ln>
                      <a:noFill/>
                    </a:ln>
                    <a:solidFill>
                      <a:srgbClr val="FFFFFF"/>
                    </a:solidFill>
                    <a:effectLst/>
                    <a:uLnTx/>
                    <a:uFillTx/>
                    <a:latin typeface="Arial Narrow" charset="0"/>
                    <a:ea typeface="宋体" charset="0"/>
                    <a:cs typeface="宋体" charset="0"/>
                  </a:rPr>
                  <a:t>Purpose of Epistle: Defend the faith</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700" b="1" i="0" u="none" strike="noStrike" kern="1200" cap="none" spc="0" normalizeH="0" baseline="0" noProof="0" dirty="0">
                    <a:ln>
                      <a:noFill/>
                    </a:ln>
                    <a:solidFill>
                      <a:srgbClr val="FFFFFF"/>
                    </a:solidFill>
                    <a:effectLst/>
                    <a:uLnTx/>
                    <a:uFillTx/>
                    <a:latin typeface="Arial Narrow" charset="0"/>
                    <a:ea typeface="宋体" charset="0"/>
                    <a:cs typeface="宋体" charset="0"/>
                  </a:rPr>
                  <a:t>3-4</a:t>
                </a:r>
              </a:p>
            </p:txBody>
          </p:sp>
          <p:sp>
            <p:nvSpPr>
              <p:cNvPr id="127097"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8" name="Group 67"/>
            <p:cNvGrpSpPr>
              <a:grpSpLocks/>
            </p:cNvGrpSpPr>
            <p:nvPr/>
          </p:nvGrpSpPr>
          <p:grpSpPr bwMode="auto">
            <a:xfrm>
              <a:off x="1117" y="2116"/>
              <a:ext cx="388" cy="698"/>
              <a:chOff x="1163" y="2604"/>
              <a:chExt cx="463" cy="1091"/>
            </a:xfrm>
          </p:grpSpPr>
          <p:sp>
            <p:nvSpPr>
              <p:cNvPr id="127094" name="Rectangle 27"/>
              <p:cNvSpPr>
                <a:spLocks noChangeArrowheads="1"/>
              </p:cNvSpPr>
              <p:nvPr/>
            </p:nvSpPr>
            <p:spPr bwMode="auto">
              <a:xfrm>
                <a:off x="1195" y="2604"/>
                <a:ext cx="399"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宋体" charset="0"/>
                    <a:cs typeface="宋体" charset="0"/>
                  </a:rPr>
                  <a:t> OT Pretenders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宋体" charset="0"/>
                    <a:cs typeface="宋体" charset="0"/>
                  </a:rPr>
                  <a:t>5-7</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宋体" charset="0"/>
                    <a:cs typeface="宋体" charset="0"/>
                  </a:rPr>
                  <a:t>(Past)</a:t>
                </a:r>
              </a:p>
            </p:txBody>
          </p:sp>
          <p:sp>
            <p:nvSpPr>
              <p:cNvPr id="127095"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69" name="Group 69"/>
            <p:cNvGrpSpPr>
              <a:grpSpLocks/>
            </p:cNvGrpSpPr>
            <p:nvPr/>
          </p:nvGrpSpPr>
          <p:grpSpPr bwMode="auto">
            <a:xfrm>
              <a:off x="1505" y="2116"/>
              <a:ext cx="340" cy="698"/>
              <a:chOff x="1626" y="2604"/>
              <a:chExt cx="406" cy="1091"/>
            </a:xfrm>
          </p:grpSpPr>
          <p:sp>
            <p:nvSpPr>
              <p:cNvPr id="127092" name="Rectangle 28"/>
              <p:cNvSpPr>
                <a:spLocks noChangeArrowheads="1"/>
              </p:cNvSpPr>
              <p:nvPr/>
            </p:nvSpPr>
            <p:spPr bwMode="auto">
              <a:xfrm>
                <a:off x="1658" y="2604"/>
                <a:ext cx="342"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Charac-teristics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8-13</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1" i="0" u="none" strike="noStrike" kern="1200" cap="none" spc="0" normalizeH="0" baseline="0" noProof="0">
                    <a:ln>
                      <a:noFill/>
                    </a:ln>
                    <a:solidFill>
                      <a:srgbClr val="FFFFFF"/>
                    </a:solidFill>
                    <a:effectLst/>
                    <a:uLnTx/>
                    <a:uFillTx/>
                    <a:latin typeface="Arial Narrow" charset="0"/>
                    <a:ea typeface="宋体" charset="0"/>
                    <a:cs typeface="宋体" charset="0"/>
                  </a:rPr>
                  <a:t>(Present)</a:t>
                </a:r>
              </a:p>
            </p:txBody>
          </p:sp>
          <p:sp>
            <p:nvSpPr>
              <p:cNvPr id="127093"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70" name="Group 71"/>
            <p:cNvGrpSpPr>
              <a:grpSpLocks/>
            </p:cNvGrpSpPr>
            <p:nvPr/>
          </p:nvGrpSpPr>
          <p:grpSpPr bwMode="auto">
            <a:xfrm>
              <a:off x="1845" y="2116"/>
              <a:ext cx="365" cy="698"/>
              <a:chOff x="2032" y="2604"/>
              <a:chExt cx="437" cy="1091"/>
            </a:xfrm>
          </p:grpSpPr>
          <p:sp>
            <p:nvSpPr>
              <p:cNvPr id="127090" name="Rectangle 29"/>
              <p:cNvSpPr>
                <a:spLocks noChangeArrowheads="1"/>
              </p:cNvSpPr>
              <p:nvPr/>
            </p:nvSpPr>
            <p:spPr bwMode="auto">
              <a:xfrm>
                <a:off x="2064" y="2604"/>
                <a:ext cx="373"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a:t>
                </a:r>
                <a:r>
                  <a:rPr kumimoji="0" lang="en-US" altLang="zh-CN" sz="1300" b="1" i="0" u="none" strike="noStrike" kern="1200" cap="none" spc="0" normalizeH="0" baseline="0" noProof="0">
                    <a:ln>
                      <a:noFill/>
                    </a:ln>
                    <a:solidFill>
                      <a:srgbClr val="FFFFFF"/>
                    </a:solidFill>
                    <a:effectLst/>
                    <a:uLnTx/>
                    <a:uFillTx/>
                    <a:latin typeface="Arial Narrow" charset="0"/>
                    <a:ea typeface="宋体" charset="0"/>
                    <a:cs typeface="宋体" charset="0"/>
                  </a:rPr>
                  <a:t>Judgment</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14-16</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(Future)</a:t>
                </a:r>
              </a:p>
            </p:txBody>
          </p:sp>
          <p:sp>
            <p:nvSpPr>
              <p:cNvPr id="127091"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71" name="Group 73"/>
            <p:cNvGrpSpPr>
              <a:grpSpLocks/>
            </p:cNvGrpSpPr>
            <p:nvPr/>
          </p:nvGrpSpPr>
          <p:grpSpPr bwMode="auto">
            <a:xfrm>
              <a:off x="2210" y="2116"/>
              <a:ext cx="400" cy="698"/>
              <a:chOff x="2469" y="2604"/>
              <a:chExt cx="478" cy="1091"/>
            </a:xfrm>
          </p:grpSpPr>
          <p:sp>
            <p:nvSpPr>
              <p:cNvPr id="127088" name="Rectangle 30"/>
              <p:cNvSpPr>
                <a:spLocks noChangeArrowheads="1"/>
              </p:cNvSpPr>
              <p:nvPr/>
            </p:nvSpPr>
            <p:spPr bwMode="auto">
              <a:xfrm>
                <a:off x="2501" y="2604"/>
                <a:ext cx="414"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500" b="1" i="0" u="none" strike="noStrike" kern="1200" cap="none" spc="0" normalizeH="0" baseline="0" noProof="0" dirty="0">
                    <a:ln>
                      <a:noFill/>
                    </a:ln>
                    <a:solidFill>
                      <a:srgbClr val="FFFFFF"/>
                    </a:solidFill>
                    <a:effectLst/>
                    <a:uLnTx/>
                    <a:uFillTx/>
                    <a:latin typeface="Arial Narrow" charset="0"/>
                    <a:ea typeface="宋体" charset="0"/>
                    <a:cs typeface="宋体" charset="0"/>
                  </a:rPr>
                  <a:t>Remember Apostles</a:t>
                </a:r>
                <a:r>
                  <a:rPr kumimoji="0" lang="uk-UA" altLang="zh-CN" sz="1500" b="1" i="0" u="none" strike="noStrike" kern="1200" cap="none" spc="0" normalizeH="0" baseline="0" noProof="0" dirty="0">
                    <a:ln>
                      <a:noFill/>
                    </a:ln>
                    <a:solidFill>
                      <a:srgbClr val="FFFFFF"/>
                    </a:solidFill>
                    <a:effectLst/>
                    <a:uLnTx/>
                    <a:uFillTx/>
                    <a:latin typeface="Arial Narrow" charset="0"/>
                    <a:ea typeface="宋体" charset="0"/>
                    <a:cs typeface="宋体" charset="0"/>
                  </a:rPr>
                  <a:t>'</a:t>
                </a:r>
                <a:r>
                  <a:rPr kumimoji="0" lang="en-US" altLang="zh-CN" sz="1500" b="1" i="0" u="none" strike="noStrike" kern="1200" cap="none" spc="0" normalizeH="0" baseline="0" noProof="0" dirty="0">
                    <a:ln>
                      <a:noFill/>
                    </a:ln>
                    <a:solidFill>
                      <a:srgbClr val="FFFFFF"/>
                    </a:solidFill>
                    <a:effectLst/>
                    <a:uLnTx/>
                    <a:uFillTx/>
                    <a:latin typeface="Arial Narrow" charset="0"/>
                    <a:ea typeface="宋体" charset="0"/>
                    <a:cs typeface="宋体" charset="0"/>
                  </a:rPr>
                  <a:t> Predictions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1" i="0" u="none" strike="noStrike" kern="1200" cap="none" spc="0" normalizeH="0" baseline="0" noProof="0" dirty="0">
                    <a:ln>
                      <a:noFill/>
                    </a:ln>
                    <a:solidFill>
                      <a:srgbClr val="FFFFFF"/>
                    </a:solidFill>
                    <a:effectLst/>
                    <a:uLnTx/>
                    <a:uFillTx/>
                    <a:latin typeface="Arial Narrow" charset="0"/>
                    <a:ea typeface="宋体" charset="0"/>
                    <a:cs typeface="宋体" charset="0"/>
                  </a:rPr>
                  <a:t>17-19</a:t>
                </a:r>
              </a:p>
            </p:txBody>
          </p:sp>
          <p:sp>
            <p:nvSpPr>
              <p:cNvPr id="127089"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27072" name="Rectangle 74"/>
            <p:cNvSpPr>
              <a:spLocks noChangeArrowheads="1"/>
            </p:cNvSpPr>
            <p:nvPr/>
          </p:nvSpPr>
          <p:spPr bwMode="auto">
            <a:xfrm>
              <a:off x="2610" y="2116"/>
              <a:ext cx="340" cy="69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27073" name="Group 77"/>
            <p:cNvGrpSpPr>
              <a:grpSpLocks/>
            </p:cNvGrpSpPr>
            <p:nvPr/>
          </p:nvGrpSpPr>
          <p:grpSpPr bwMode="auto">
            <a:xfrm>
              <a:off x="2950" y="2116"/>
              <a:ext cx="385" cy="698"/>
              <a:chOff x="3353" y="2604"/>
              <a:chExt cx="460" cy="1091"/>
            </a:xfrm>
          </p:grpSpPr>
          <p:sp>
            <p:nvSpPr>
              <p:cNvPr id="127086" name="Rectangle 32"/>
              <p:cNvSpPr>
                <a:spLocks noChangeArrowheads="1"/>
              </p:cNvSpPr>
              <p:nvPr/>
            </p:nvSpPr>
            <p:spPr bwMode="auto">
              <a:xfrm>
                <a:off x="3385" y="2604"/>
                <a:ext cx="396"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Show Mercy to Pretenders</a:t>
                </a:r>
                <a:r>
                  <a:rPr kumimoji="0" lang="uk-UA"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a:t>
                </a: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 Followers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22-23</a:t>
                </a:r>
              </a:p>
            </p:txBody>
          </p:sp>
          <p:sp>
            <p:nvSpPr>
              <p:cNvPr id="127087"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74" name="Group 79"/>
            <p:cNvGrpSpPr>
              <a:grpSpLocks/>
            </p:cNvGrpSpPr>
            <p:nvPr/>
          </p:nvGrpSpPr>
          <p:grpSpPr bwMode="auto">
            <a:xfrm>
              <a:off x="3335" y="2116"/>
              <a:ext cx="295" cy="698"/>
              <a:chOff x="3813" y="2604"/>
              <a:chExt cx="352" cy="1091"/>
            </a:xfrm>
          </p:grpSpPr>
          <p:sp>
            <p:nvSpPr>
              <p:cNvPr id="127084" name="Rectangle 33"/>
              <p:cNvSpPr>
                <a:spLocks noChangeArrowheads="1"/>
              </p:cNvSpPr>
              <p:nvPr/>
            </p:nvSpPr>
            <p:spPr bwMode="auto">
              <a:xfrm>
                <a:off x="3845" y="2604"/>
                <a:ext cx="288"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宋体" charset="0"/>
                    <a:cs typeface="宋体" charset="0"/>
                  </a:rPr>
                  <a:t> </a:t>
                </a:r>
                <a:r>
                  <a:rPr kumimoji="0" lang="en-US" altLang="zh-CN" sz="1400" b="1" i="0" u="none" strike="noStrike" kern="1200" cap="none" spc="0" normalizeH="0" baseline="0" noProof="0">
                    <a:ln>
                      <a:noFill/>
                    </a:ln>
                    <a:solidFill>
                      <a:srgbClr val="FFFFFF"/>
                    </a:solidFill>
                    <a:effectLst/>
                    <a:uLnTx/>
                    <a:uFillTx/>
                    <a:latin typeface="Arial Narrow" charset="0"/>
                    <a:ea typeface="宋体" charset="0"/>
                    <a:cs typeface="宋体" charset="0"/>
                  </a:rPr>
                  <a:t>Source of Victory</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宋体" charset="0"/>
                    <a:cs typeface="宋体" charset="0"/>
                  </a:rPr>
                  <a:t>24</a:t>
                </a:r>
              </a:p>
            </p:txBody>
          </p:sp>
          <p:sp>
            <p:nvSpPr>
              <p:cNvPr id="127085"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75" name="Group 81"/>
            <p:cNvGrpSpPr>
              <a:grpSpLocks/>
            </p:cNvGrpSpPr>
            <p:nvPr/>
          </p:nvGrpSpPr>
          <p:grpSpPr bwMode="auto">
            <a:xfrm>
              <a:off x="3630" y="2116"/>
              <a:ext cx="385" cy="698"/>
              <a:chOff x="4165" y="2604"/>
              <a:chExt cx="460" cy="1091"/>
            </a:xfrm>
          </p:grpSpPr>
          <p:sp>
            <p:nvSpPr>
              <p:cNvPr id="127082" name="Rectangle 34"/>
              <p:cNvSpPr>
                <a:spLocks noChangeArrowheads="1"/>
              </p:cNvSpPr>
              <p:nvPr/>
            </p:nvSpPr>
            <p:spPr bwMode="auto">
              <a:xfrm>
                <a:off x="4197" y="2604"/>
                <a:ext cx="396"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宋体" charset="0"/>
                    <a:cs typeface="宋体" charset="0"/>
                  </a:rPr>
                  <a:t>Only Savior</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宋体" charset="0"/>
                    <a:cs typeface="宋体" charset="0"/>
                  </a:rPr>
                  <a:t>25</a:t>
                </a:r>
              </a:p>
            </p:txBody>
          </p:sp>
          <p:sp>
            <p:nvSpPr>
              <p:cNvPr id="127083"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76" name="Group 85"/>
            <p:cNvGrpSpPr>
              <a:grpSpLocks/>
            </p:cNvGrpSpPr>
            <p:nvPr/>
          </p:nvGrpSpPr>
          <p:grpSpPr bwMode="auto">
            <a:xfrm>
              <a:off x="144" y="2814"/>
              <a:ext cx="3888" cy="393"/>
              <a:chOff x="0" y="3695"/>
              <a:chExt cx="6137" cy="615"/>
            </a:xfrm>
          </p:grpSpPr>
          <p:sp>
            <p:nvSpPr>
              <p:cNvPr id="127080" name="Rectangle 36"/>
              <p:cNvSpPr>
                <a:spLocks noChangeArrowheads="1"/>
              </p:cNvSpPr>
              <p:nvPr/>
            </p:nvSpPr>
            <p:spPr bwMode="auto">
              <a:xfrm>
                <a:off x="32" y="3695"/>
                <a:ext cx="6073"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Unknown Origin to Probably Palestine</a:t>
                </a:r>
              </a:p>
            </p:txBody>
          </p:sp>
          <p:sp>
            <p:nvSpPr>
              <p:cNvPr id="127081"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77" name="Group 87"/>
            <p:cNvGrpSpPr>
              <a:grpSpLocks/>
            </p:cNvGrpSpPr>
            <p:nvPr/>
          </p:nvGrpSpPr>
          <p:grpSpPr bwMode="auto">
            <a:xfrm>
              <a:off x="144" y="3207"/>
              <a:ext cx="3888" cy="393"/>
              <a:chOff x="0" y="4310"/>
              <a:chExt cx="6137" cy="615"/>
            </a:xfrm>
          </p:grpSpPr>
          <p:sp>
            <p:nvSpPr>
              <p:cNvPr id="127078" name="Rectangle 37"/>
              <p:cNvSpPr>
                <a:spLocks noChangeArrowheads="1"/>
              </p:cNvSpPr>
              <p:nvPr/>
            </p:nvSpPr>
            <p:spPr bwMode="auto">
              <a:xfrm>
                <a:off x="32" y="4310"/>
                <a:ext cx="6073"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c. AD 75</a:t>
                </a:r>
              </a:p>
            </p:txBody>
          </p:sp>
          <p:sp>
            <p:nvSpPr>
              <p:cNvPr id="127079"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sp>
        <p:nvSpPr>
          <p:cNvPr id="126978" name="Rectangle 7"/>
          <p:cNvSpPr>
            <a:spLocks noGrp="1" noChangeArrowheads="1"/>
          </p:cNvSpPr>
          <p:nvPr>
            <p:ph type="title" idx="4294967295"/>
          </p:nvPr>
        </p:nvSpPr>
        <p:spPr>
          <a:xfrm>
            <a:off x="2438400" y="152400"/>
            <a:ext cx="4191000" cy="381000"/>
          </a:xfrm>
          <a:solidFill>
            <a:schemeClr val="tx1"/>
          </a:solidFill>
        </p:spPr>
        <p:txBody>
          <a:bodyPr/>
          <a:lstStyle/>
          <a:p>
            <a:pPr eaLnBrk="1" hangingPunct="1"/>
            <a:r>
              <a:rPr lang="en-US" sz="2800" b="1" dirty="0">
                <a:solidFill>
                  <a:srgbClr val="FFFFFF"/>
                </a:solidFill>
                <a:latin typeface="Arial" charset="0"/>
              </a:rPr>
              <a:t>Jude – Summary Chart</a:t>
            </a:r>
          </a:p>
        </p:txBody>
      </p:sp>
      <p:sp>
        <p:nvSpPr>
          <p:cNvPr id="126979" name="Text Box 8"/>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310</a:t>
            </a:r>
          </a:p>
        </p:txBody>
      </p:sp>
      <p:grpSp>
        <p:nvGrpSpPr>
          <p:cNvPr id="126980" name="Group 90"/>
          <p:cNvGrpSpPr>
            <a:grpSpLocks/>
          </p:cNvGrpSpPr>
          <p:nvPr/>
        </p:nvGrpSpPr>
        <p:grpSpPr bwMode="auto">
          <a:xfrm>
            <a:off x="152400" y="609600"/>
            <a:ext cx="8839200" cy="6172200"/>
            <a:chOff x="144" y="451"/>
            <a:chExt cx="3888" cy="3149"/>
          </a:xfrm>
        </p:grpSpPr>
        <p:grpSp>
          <p:nvGrpSpPr>
            <p:cNvPr id="126982" name="Group 91"/>
            <p:cNvGrpSpPr>
              <a:grpSpLocks/>
            </p:cNvGrpSpPr>
            <p:nvPr/>
          </p:nvGrpSpPr>
          <p:grpSpPr bwMode="auto">
            <a:xfrm>
              <a:off x="144" y="451"/>
              <a:ext cx="3871" cy="418"/>
              <a:chOff x="0" y="0"/>
              <a:chExt cx="4625" cy="653"/>
            </a:xfrm>
          </p:grpSpPr>
          <p:sp>
            <p:nvSpPr>
              <p:cNvPr id="127052" name="Rectangle 92"/>
              <p:cNvSpPr>
                <a:spLocks noChangeArrowheads="1"/>
              </p:cNvSpPr>
              <p:nvPr/>
            </p:nvSpPr>
            <p:spPr bwMode="auto">
              <a:xfrm>
                <a:off x="32" y="0"/>
                <a:ext cx="4561"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Contend Against Pretenders</a:t>
                </a:r>
              </a:p>
            </p:txBody>
          </p:sp>
          <p:sp>
            <p:nvSpPr>
              <p:cNvPr id="127053"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83" name="Group 94"/>
            <p:cNvGrpSpPr>
              <a:grpSpLocks/>
            </p:cNvGrpSpPr>
            <p:nvPr/>
          </p:nvGrpSpPr>
          <p:grpSpPr bwMode="auto">
            <a:xfrm>
              <a:off x="144" y="869"/>
              <a:ext cx="2066" cy="393"/>
              <a:chOff x="0" y="653"/>
              <a:chExt cx="2469" cy="615"/>
            </a:xfrm>
          </p:grpSpPr>
          <p:sp>
            <p:nvSpPr>
              <p:cNvPr id="127050" name="Rectangle 95"/>
              <p:cNvSpPr>
                <a:spLocks noChangeArrowheads="1"/>
              </p:cNvSpPr>
              <p:nvPr/>
            </p:nvSpPr>
            <p:spPr bwMode="auto">
              <a:xfrm>
                <a:off x="32" y="653"/>
                <a:ext cx="240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Why to Contend</a:t>
                </a:r>
              </a:p>
            </p:txBody>
          </p:sp>
          <p:sp>
            <p:nvSpPr>
              <p:cNvPr id="127051"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84" name="Group 97"/>
            <p:cNvGrpSpPr>
              <a:grpSpLocks/>
            </p:cNvGrpSpPr>
            <p:nvPr/>
          </p:nvGrpSpPr>
          <p:grpSpPr bwMode="auto">
            <a:xfrm>
              <a:off x="2210" y="869"/>
              <a:ext cx="1805" cy="393"/>
              <a:chOff x="2469" y="653"/>
              <a:chExt cx="2156" cy="615"/>
            </a:xfrm>
          </p:grpSpPr>
          <p:sp>
            <p:nvSpPr>
              <p:cNvPr id="127048" name="Rectangle 98"/>
              <p:cNvSpPr>
                <a:spLocks noChangeArrowheads="1"/>
              </p:cNvSpPr>
              <p:nvPr/>
            </p:nvSpPr>
            <p:spPr bwMode="auto">
              <a:xfrm>
                <a:off x="2501" y="653"/>
                <a:ext cx="209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How to Contend</a:t>
                </a:r>
              </a:p>
            </p:txBody>
          </p:sp>
          <p:sp>
            <p:nvSpPr>
              <p:cNvPr id="127049"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85" name="Group 100"/>
            <p:cNvGrpSpPr>
              <a:grpSpLocks/>
            </p:cNvGrpSpPr>
            <p:nvPr/>
          </p:nvGrpSpPr>
          <p:grpSpPr bwMode="auto">
            <a:xfrm>
              <a:off x="144" y="1262"/>
              <a:ext cx="586" cy="461"/>
              <a:chOff x="0" y="1268"/>
              <a:chExt cx="700" cy="721"/>
            </a:xfrm>
          </p:grpSpPr>
          <p:sp>
            <p:nvSpPr>
              <p:cNvPr id="127046" name="Rectangle 101"/>
              <p:cNvSpPr>
                <a:spLocks noChangeArrowheads="1"/>
              </p:cNvSpPr>
              <p:nvPr/>
            </p:nvSpPr>
            <p:spPr bwMode="auto">
              <a:xfrm>
                <a:off x="32" y="1268"/>
                <a:ext cx="636"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Intro</a:t>
                </a:r>
              </a:p>
            </p:txBody>
          </p:sp>
          <p:sp>
            <p:nvSpPr>
              <p:cNvPr id="127047"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86" name="Group 103"/>
            <p:cNvGrpSpPr>
              <a:grpSpLocks/>
            </p:cNvGrpSpPr>
            <p:nvPr/>
          </p:nvGrpSpPr>
          <p:grpSpPr bwMode="auto">
            <a:xfrm>
              <a:off x="730" y="1262"/>
              <a:ext cx="1480" cy="461"/>
              <a:chOff x="700" y="1268"/>
              <a:chExt cx="1769" cy="721"/>
            </a:xfrm>
          </p:grpSpPr>
          <p:sp>
            <p:nvSpPr>
              <p:cNvPr id="127044" name="Rectangle 104"/>
              <p:cNvSpPr>
                <a:spLocks noChangeArrowheads="1"/>
              </p:cNvSpPr>
              <p:nvPr/>
            </p:nvSpPr>
            <p:spPr bwMode="auto">
              <a:xfrm>
                <a:off x="732" y="1268"/>
                <a:ext cx="170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Pretenders</a:t>
                </a:r>
                <a:r>
                  <a:rPr kumimoji="0" lang="uk-UA"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Practices</a:t>
                </a:r>
              </a:p>
            </p:txBody>
          </p:sp>
          <p:sp>
            <p:nvSpPr>
              <p:cNvPr id="127045"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87" name="Group 106"/>
            <p:cNvGrpSpPr>
              <a:grpSpLocks/>
            </p:cNvGrpSpPr>
            <p:nvPr/>
          </p:nvGrpSpPr>
          <p:grpSpPr bwMode="auto">
            <a:xfrm>
              <a:off x="2210" y="1262"/>
              <a:ext cx="1125" cy="461"/>
              <a:chOff x="2469" y="1268"/>
              <a:chExt cx="1344" cy="721"/>
            </a:xfrm>
          </p:grpSpPr>
          <p:sp>
            <p:nvSpPr>
              <p:cNvPr id="127042" name="Rectangle 107"/>
              <p:cNvSpPr>
                <a:spLocks noChangeArrowheads="1"/>
              </p:cNvSpPr>
              <p:nvPr/>
            </p:nvSpPr>
            <p:spPr bwMode="auto">
              <a:xfrm>
                <a:off x="2501" y="1268"/>
                <a:ext cx="1280"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宋体" charset="0"/>
                    <a:cs typeface="宋体" charset="0"/>
                  </a:rPr>
                  <a:t>How to Avoid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宋体" charset="0"/>
                    <a:cs typeface="宋体" charset="0"/>
                  </a:rPr>
                  <a:t>Pretenders</a:t>
                </a:r>
                <a:r>
                  <a:rPr kumimoji="0" lang="uk-UA" altLang="zh-CN" sz="2400" b="1" i="0" u="none" strike="noStrike" kern="1200" cap="none" spc="0" normalizeH="0" baseline="0" noProof="0" dirty="0">
                    <a:ln>
                      <a:noFill/>
                    </a:ln>
                    <a:solidFill>
                      <a:srgbClr val="FFFFFF"/>
                    </a:solidFill>
                    <a:effectLst/>
                    <a:uLnTx/>
                    <a:uFillTx/>
                    <a:latin typeface="Arial Narrow" charset="0"/>
                    <a:ea typeface="宋体" charset="0"/>
                    <a:cs typeface="宋体" charset="0"/>
                  </a:rPr>
                  <a:t>'</a:t>
                </a:r>
                <a:r>
                  <a:rPr kumimoji="0" lang="en-US" altLang="zh-CN" sz="2400" b="1" i="0" u="none" strike="noStrike" kern="1200" cap="none" spc="0" normalizeH="0" baseline="0" noProof="0" dirty="0">
                    <a:ln>
                      <a:noFill/>
                    </a:ln>
                    <a:solidFill>
                      <a:srgbClr val="FFFFFF"/>
                    </a:solidFill>
                    <a:effectLst/>
                    <a:uLnTx/>
                    <a:uFillTx/>
                    <a:latin typeface="Arial Narrow" charset="0"/>
                    <a:ea typeface="宋体" charset="0"/>
                    <a:cs typeface="宋体" charset="0"/>
                  </a:rPr>
                  <a:t> Snares</a:t>
                </a:r>
              </a:p>
            </p:txBody>
          </p:sp>
          <p:sp>
            <p:nvSpPr>
              <p:cNvPr id="127043"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88" name="Group 109"/>
            <p:cNvGrpSpPr>
              <a:grpSpLocks/>
            </p:cNvGrpSpPr>
            <p:nvPr/>
          </p:nvGrpSpPr>
          <p:grpSpPr bwMode="auto">
            <a:xfrm>
              <a:off x="3335" y="1262"/>
              <a:ext cx="680" cy="461"/>
              <a:chOff x="3813" y="1268"/>
              <a:chExt cx="812" cy="721"/>
            </a:xfrm>
          </p:grpSpPr>
          <p:sp>
            <p:nvSpPr>
              <p:cNvPr id="127040" name="Rectangle 110"/>
              <p:cNvSpPr>
                <a:spLocks noChangeArrowheads="1"/>
              </p:cNvSpPr>
              <p:nvPr/>
            </p:nvSpPr>
            <p:spPr bwMode="auto">
              <a:xfrm>
                <a:off x="3845" y="1268"/>
                <a:ext cx="74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宋体" charset="0"/>
                    <a:cs typeface="宋体" charset="0"/>
                  </a:rPr>
                  <a:t>Praise for Preservation</a:t>
                </a:r>
              </a:p>
            </p:txBody>
          </p:sp>
          <p:sp>
            <p:nvSpPr>
              <p:cNvPr id="127041"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89" name="Group 112"/>
            <p:cNvGrpSpPr>
              <a:grpSpLocks/>
            </p:cNvGrpSpPr>
            <p:nvPr/>
          </p:nvGrpSpPr>
          <p:grpSpPr bwMode="auto">
            <a:xfrm>
              <a:off x="144" y="1723"/>
              <a:ext cx="586" cy="393"/>
              <a:chOff x="0" y="1989"/>
              <a:chExt cx="700" cy="615"/>
            </a:xfrm>
          </p:grpSpPr>
          <p:sp>
            <p:nvSpPr>
              <p:cNvPr id="127038" name="Rectangle 113"/>
              <p:cNvSpPr>
                <a:spLocks noChangeArrowheads="1"/>
              </p:cNvSpPr>
              <p:nvPr/>
            </p:nvSpPr>
            <p:spPr bwMode="auto">
              <a:xfrm>
                <a:off x="32" y="1989"/>
                <a:ext cx="63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Verses 1-2</a:t>
                </a:r>
              </a:p>
            </p:txBody>
          </p:sp>
          <p:sp>
            <p:nvSpPr>
              <p:cNvPr id="127039"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0" name="Group 115"/>
            <p:cNvGrpSpPr>
              <a:grpSpLocks/>
            </p:cNvGrpSpPr>
            <p:nvPr/>
          </p:nvGrpSpPr>
          <p:grpSpPr bwMode="auto">
            <a:xfrm>
              <a:off x="730" y="1723"/>
              <a:ext cx="1480" cy="393"/>
              <a:chOff x="700" y="1989"/>
              <a:chExt cx="1769" cy="615"/>
            </a:xfrm>
          </p:grpSpPr>
          <p:sp>
            <p:nvSpPr>
              <p:cNvPr id="127036" name="Rectangle 116"/>
              <p:cNvSpPr>
                <a:spLocks noChangeArrowheads="1"/>
              </p:cNvSpPr>
              <p:nvPr/>
            </p:nvSpPr>
            <p:spPr bwMode="auto">
              <a:xfrm>
                <a:off x="732" y="1989"/>
                <a:ext cx="170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Verses </a:t>
                </a:r>
                <a:b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b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3-16</a:t>
                </a:r>
              </a:p>
            </p:txBody>
          </p:sp>
          <p:sp>
            <p:nvSpPr>
              <p:cNvPr id="127037"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1" name="Group 118"/>
            <p:cNvGrpSpPr>
              <a:grpSpLocks/>
            </p:cNvGrpSpPr>
            <p:nvPr/>
          </p:nvGrpSpPr>
          <p:grpSpPr bwMode="auto">
            <a:xfrm>
              <a:off x="2210" y="1723"/>
              <a:ext cx="1125" cy="393"/>
              <a:chOff x="2469" y="1989"/>
              <a:chExt cx="1344" cy="615"/>
            </a:xfrm>
          </p:grpSpPr>
          <p:sp>
            <p:nvSpPr>
              <p:cNvPr id="127034" name="Rectangle 119"/>
              <p:cNvSpPr>
                <a:spLocks noChangeArrowheads="1"/>
              </p:cNvSpPr>
              <p:nvPr/>
            </p:nvSpPr>
            <p:spPr bwMode="auto">
              <a:xfrm>
                <a:off x="2501" y="1989"/>
                <a:ext cx="1280" cy="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Verses </a:t>
                </a:r>
                <a:b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b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17-23</a:t>
                </a:r>
              </a:p>
            </p:txBody>
          </p:sp>
          <p:sp>
            <p:nvSpPr>
              <p:cNvPr id="127035"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2" name="Group 121"/>
            <p:cNvGrpSpPr>
              <a:grpSpLocks/>
            </p:cNvGrpSpPr>
            <p:nvPr/>
          </p:nvGrpSpPr>
          <p:grpSpPr bwMode="auto">
            <a:xfrm>
              <a:off x="3335" y="1723"/>
              <a:ext cx="680" cy="393"/>
              <a:chOff x="3813" y="1989"/>
              <a:chExt cx="812" cy="615"/>
            </a:xfrm>
          </p:grpSpPr>
          <p:sp>
            <p:nvSpPr>
              <p:cNvPr id="127032" name="Rectangle 122"/>
              <p:cNvSpPr>
                <a:spLocks noChangeArrowheads="1"/>
              </p:cNvSpPr>
              <p:nvPr/>
            </p:nvSpPr>
            <p:spPr bwMode="auto">
              <a:xfrm>
                <a:off x="3845" y="1989"/>
                <a:ext cx="7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Verses 24-25</a:t>
                </a:r>
              </a:p>
            </p:txBody>
          </p:sp>
          <p:sp>
            <p:nvSpPr>
              <p:cNvPr id="127033"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3" name="Group 124"/>
            <p:cNvGrpSpPr>
              <a:grpSpLocks/>
            </p:cNvGrpSpPr>
            <p:nvPr/>
          </p:nvGrpSpPr>
          <p:grpSpPr bwMode="auto">
            <a:xfrm>
              <a:off x="144" y="2116"/>
              <a:ext cx="297" cy="698"/>
              <a:chOff x="0" y="2604"/>
              <a:chExt cx="355" cy="1091"/>
            </a:xfrm>
          </p:grpSpPr>
          <p:sp>
            <p:nvSpPr>
              <p:cNvPr id="127030" name="Rectangle 125"/>
              <p:cNvSpPr>
                <a:spLocks noChangeArrowheads="1"/>
              </p:cNvSpPr>
              <p:nvPr/>
            </p:nvSpPr>
            <p:spPr bwMode="auto">
              <a:xfrm>
                <a:off x="32" y="2604"/>
                <a:ext cx="323"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rPr>
                  <a:t>Greet-ing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rPr>
                  <a:t>1</a:t>
                </a:r>
              </a:p>
            </p:txBody>
          </p:sp>
          <p:sp>
            <p:nvSpPr>
              <p:cNvPr id="127031"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4" name="Group 127"/>
            <p:cNvGrpSpPr>
              <a:grpSpLocks/>
            </p:cNvGrpSpPr>
            <p:nvPr/>
          </p:nvGrpSpPr>
          <p:grpSpPr bwMode="auto">
            <a:xfrm>
              <a:off x="431" y="2116"/>
              <a:ext cx="298" cy="698"/>
              <a:chOff x="344" y="2604"/>
              <a:chExt cx="356" cy="1091"/>
            </a:xfrm>
          </p:grpSpPr>
          <p:sp>
            <p:nvSpPr>
              <p:cNvPr id="127028" name="Rectangle 128"/>
              <p:cNvSpPr>
                <a:spLocks noChangeArrowheads="1"/>
              </p:cNvSpPr>
              <p:nvPr/>
            </p:nvSpPr>
            <p:spPr bwMode="auto">
              <a:xfrm>
                <a:off x="344" y="2604"/>
                <a:ext cx="351"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rPr>
                  <a:t> Bless-ing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rPr>
                  <a:t>2</a:t>
                </a:r>
              </a:p>
            </p:txBody>
          </p:sp>
          <p:sp>
            <p:nvSpPr>
              <p:cNvPr id="127029"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5" name="Group 130"/>
            <p:cNvGrpSpPr>
              <a:grpSpLocks/>
            </p:cNvGrpSpPr>
            <p:nvPr/>
          </p:nvGrpSpPr>
          <p:grpSpPr bwMode="auto">
            <a:xfrm>
              <a:off x="710" y="2116"/>
              <a:ext cx="407" cy="698"/>
              <a:chOff x="676" y="2604"/>
              <a:chExt cx="487" cy="1091"/>
            </a:xfrm>
          </p:grpSpPr>
          <p:sp>
            <p:nvSpPr>
              <p:cNvPr id="127026" name="Rectangle 131"/>
              <p:cNvSpPr>
                <a:spLocks noChangeArrowheads="1"/>
              </p:cNvSpPr>
              <p:nvPr/>
            </p:nvSpPr>
            <p:spPr bwMode="auto">
              <a:xfrm>
                <a:off x="676" y="2604"/>
                <a:ext cx="474"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a:t>
                </a:r>
                <a:r>
                  <a:rPr kumimoji="0" lang="en-US" altLang="zh-CN" sz="1700" b="1" i="0" u="none" strike="noStrike" kern="1200" cap="none" spc="0" normalizeH="0" baseline="0" noProof="0">
                    <a:ln>
                      <a:noFill/>
                    </a:ln>
                    <a:solidFill>
                      <a:srgbClr val="FFFFFF"/>
                    </a:solidFill>
                    <a:effectLst/>
                    <a:uLnTx/>
                    <a:uFillTx/>
                    <a:latin typeface="Arial Narrow" charset="0"/>
                    <a:ea typeface="宋体" charset="0"/>
                    <a:cs typeface="宋体" charset="0"/>
                  </a:rPr>
                  <a:t>Purpose: Defend the faith</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700" b="1" i="0" u="none" strike="noStrike" kern="1200" cap="none" spc="0" normalizeH="0" baseline="0" noProof="0">
                    <a:ln>
                      <a:noFill/>
                    </a:ln>
                    <a:solidFill>
                      <a:srgbClr val="FFFFFF"/>
                    </a:solidFill>
                    <a:effectLst/>
                    <a:uLnTx/>
                    <a:uFillTx/>
                    <a:latin typeface="Arial Narrow" charset="0"/>
                    <a:ea typeface="宋体" charset="0"/>
                    <a:cs typeface="宋体" charset="0"/>
                  </a:rPr>
                  <a:t>3-4</a:t>
                </a:r>
              </a:p>
            </p:txBody>
          </p:sp>
          <p:sp>
            <p:nvSpPr>
              <p:cNvPr id="127027"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6" name="Group 133"/>
            <p:cNvGrpSpPr>
              <a:grpSpLocks/>
            </p:cNvGrpSpPr>
            <p:nvPr/>
          </p:nvGrpSpPr>
          <p:grpSpPr bwMode="auto">
            <a:xfrm>
              <a:off x="1117" y="2116"/>
              <a:ext cx="388" cy="698"/>
              <a:chOff x="1163" y="2604"/>
              <a:chExt cx="463" cy="1091"/>
            </a:xfrm>
          </p:grpSpPr>
          <p:sp>
            <p:nvSpPr>
              <p:cNvPr id="127024" name="Rectangle 134"/>
              <p:cNvSpPr>
                <a:spLocks noChangeArrowheads="1"/>
              </p:cNvSpPr>
              <p:nvPr/>
            </p:nvSpPr>
            <p:spPr bwMode="auto">
              <a:xfrm>
                <a:off x="1169" y="2604"/>
                <a:ext cx="456"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 OT Pretenders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5-7</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(Past)</a:t>
                </a:r>
              </a:p>
            </p:txBody>
          </p:sp>
          <p:sp>
            <p:nvSpPr>
              <p:cNvPr id="127025"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7" name="Group 136"/>
            <p:cNvGrpSpPr>
              <a:grpSpLocks/>
            </p:cNvGrpSpPr>
            <p:nvPr/>
          </p:nvGrpSpPr>
          <p:grpSpPr bwMode="auto">
            <a:xfrm>
              <a:off x="1505" y="2116"/>
              <a:ext cx="340" cy="698"/>
              <a:chOff x="1626" y="2604"/>
              <a:chExt cx="406" cy="1091"/>
            </a:xfrm>
          </p:grpSpPr>
          <p:sp>
            <p:nvSpPr>
              <p:cNvPr id="127022" name="Rectangle 137"/>
              <p:cNvSpPr>
                <a:spLocks noChangeArrowheads="1"/>
              </p:cNvSpPr>
              <p:nvPr/>
            </p:nvSpPr>
            <p:spPr bwMode="auto">
              <a:xfrm>
                <a:off x="1643" y="2604"/>
                <a:ext cx="384"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Charac-teristics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8-13</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1" i="0" u="none" strike="noStrike" kern="1200" cap="none" spc="0" normalizeH="0" baseline="0" noProof="0">
                    <a:ln>
                      <a:noFill/>
                    </a:ln>
                    <a:solidFill>
                      <a:srgbClr val="FFFFFF"/>
                    </a:solidFill>
                    <a:effectLst/>
                    <a:uLnTx/>
                    <a:uFillTx/>
                    <a:latin typeface="Arial Narrow" charset="0"/>
                    <a:ea typeface="宋体" charset="0"/>
                    <a:cs typeface="宋体" charset="0"/>
                  </a:rPr>
                  <a:t>(Present)</a:t>
                </a:r>
              </a:p>
            </p:txBody>
          </p:sp>
          <p:sp>
            <p:nvSpPr>
              <p:cNvPr id="127023"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8" name="Group 139"/>
            <p:cNvGrpSpPr>
              <a:grpSpLocks/>
            </p:cNvGrpSpPr>
            <p:nvPr/>
          </p:nvGrpSpPr>
          <p:grpSpPr bwMode="auto">
            <a:xfrm>
              <a:off x="1845" y="2116"/>
              <a:ext cx="365" cy="698"/>
              <a:chOff x="2032" y="2604"/>
              <a:chExt cx="437" cy="1091"/>
            </a:xfrm>
          </p:grpSpPr>
          <p:sp>
            <p:nvSpPr>
              <p:cNvPr id="127020" name="Rectangle 140"/>
              <p:cNvSpPr>
                <a:spLocks noChangeArrowheads="1"/>
              </p:cNvSpPr>
              <p:nvPr/>
            </p:nvSpPr>
            <p:spPr bwMode="auto">
              <a:xfrm>
                <a:off x="2041" y="2604"/>
                <a:ext cx="419"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a:t>
                </a:r>
                <a:r>
                  <a:rPr kumimoji="0" lang="en-US" altLang="zh-CN" sz="1400" b="1" i="0" u="none" strike="noStrike" kern="1200" cap="none" spc="0" normalizeH="0" baseline="0" noProof="0">
                    <a:ln>
                      <a:noFill/>
                    </a:ln>
                    <a:solidFill>
                      <a:srgbClr val="FFFFFF"/>
                    </a:solidFill>
                    <a:effectLst/>
                    <a:uLnTx/>
                    <a:uFillTx/>
                    <a:latin typeface="Arial Narrow" charset="0"/>
                    <a:ea typeface="宋体" charset="0"/>
                    <a:cs typeface="宋体" charset="0"/>
                  </a:rPr>
                  <a:t>Judgment</a:t>
                </a:r>
                <a:endParaRPr kumimoji="0" lang="en-US" altLang="zh-CN" sz="1300" b="1" i="0" u="none" strike="noStrike" kern="1200" cap="none" spc="0" normalizeH="0" baseline="0" noProof="0">
                  <a:ln>
                    <a:noFill/>
                  </a:ln>
                  <a:solidFill>
                    <a:srgbClr val="FFFFFF"/>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14-16</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(Future)</a:t>
                </a:r>
              </a:p>
            </p:txBody>
          </p:sp>
          <p:sp>
            <p:nvSpPr>
              <p:cNvPr id="127021"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6999" name="Group 142"/>
            <p:cNvGrpSpPr>
              <a:grpSpLocks/>
            </p:cNvGrpSpPr>
            <p:nvPr/>
          </p:nvGrpSpPr>
          <p:grpSpPr bwMode="auto">
            <a:xfrm>
              <a:off x="2211" y="2116"/>
              <a:ext cx="401" cy="698"/>
              <a:chOff x="2469" y="2604"/>
              <a:chExt cx="479" cy="1091"/>
            </a:xfrm>
          </p:grpSpPr>
          <p:sp>
            <p:nvSpPr>
              <p:cNvPr id="127018" name="Rectangle 143"/>
              <p:cNvSpPr>
                <a:spLocks noChangeArrowheads="1"/>
              </p:cNvSpPr>
              <p:nvPr/>
            </p:nvSpPr>
            <p:spPr bwMode="auto">
              <a:xfrm>
                <a:off x="2485" y="2604"/>
                <a:ext cx="463"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500" b="1" i="0" u="none" strike="noStrike" kern="1200" cap="none" spc="0" normalizeH="0" baseline="0" noProof="0" dirty="0">
                    <a:ln>
                      <a:noFill/>
                    </a:ln>
                    <a:solidFill>
                      <a:srgbClr val="FFFFFF"/>
                    </a:solidFill>
                    <a:effectLst/>
                    <a:uLnTx/>
                    <a:uFillTx/>
                    <a:latin typeface="Arial Narrow" charset="0"/>
                    <a:ea typeface="宋体" charset="0"/>
                    <a:cs typeface="宋体" charset="0"/>
                  </a:rPr>
                  <a:t>Remember Apostles</a:t>
                </a:r>
                <a:r>
                  <a:rPr kumimoji="0" lang="uk-UA" altLang="zh-CN" sz="1500" b="1" i="0" u="none" strike="noStrike" kern="1200" cap="none" spc="0" normalizeH="0" baseline="0" noProof="0" dirty="0">
                    <a:ln>
                      <a:noFill/>
                    </a:ln>
                    <a:solidFill>
                      <a:srgbClr val="FFFFFF"/>
                    </a:solidFill>
                    <a:effectLst/>
                    <a:uLnTx/>
                    <a:uFillTx/>
                    <a:latin typeface="Arial Narrow" charset="0"/>
                    <a:ea typeface="宋体" charset="0"/>
                    <a:cs typeface="宋体" charset="0"/>
                  </a:rPr>
                  <a:t>'</a:t>
                </a:r>
                <a:r>
                  <a:rPr kumimoji="0" lang="en-US" altLang="zh-CN" sz="1500" b="1" i="0" u="none" strike="noStrike" kern="1200" cap="none" spc="0" normalizeH="0" baseline="0" noProof="0" dirty="0">
                    <a:ln>
                      <a:noFill/>
                    </a:ln>
                    <a:solidFill>
                      <a:srgbClr val="FFFFFF"/>
                    </a:solidFill>
                    <a:effectLst/>
                    <a:uLnTx/>
                    <a:uFillTx/>
                    <a:latin typeface="Arial Narrow" charset="0"/>
                    <a:ea typeface="宋体" charset="0"/>
                    <a:cs typeface="宋体" charset="0"/>
                  </a:rPr>
                  <a:t> Predictions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1" i="0" u="none" strike="noStrike" kern="1200" cap="none" spc="0" normalizeH="0" baseline="0" noProof="0" dirty="0">
                    <a:ln>
                      <a:noFill/>
                    </a:ln>
                    <a:solidFill>
                      <a:srgbClr val="FFFFFF"/>
                    </a:solidFill>
                    <a:effectLst/>
                    <a:uLnTx/>
                    <a:uFillTx/>
                    <a:latin typeface="Arial Narrow" charset="0"/>
                    <a:ea typeface="宋体" charset="0"/>
                    <a:cs typeface="宋体" charset="0"/>
                  </a:rPr>
                  <a:t>17-19</a:t>
                </a:r>
              </a:p>
            </p:txBody>
          </p:sp>
          <p:sp>
            <p:nvSpPr>
              <p:cNvPr id="127019"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00" name="Group 145"/>
            <p:cNvGrpSpPr>
              <a:grpSpLocks/>
            </p:cNvGrpSpPr>
            <p:nvPr/>
          </p:nvGrpSpPr>
          <p:grpSpPr bwMode="auto">
            <a:xfrm>
              <a:off x="2610" y="2109"/>
              <a:ext cx="340" cy="696"/>
              <a:chOff x="2947" y="2604"/>
              <a:chExt cx="406" cy="1091"/>
            </a:xfrm>
          </p:grpSpPr>
          <p:sp>
            <p:nvSpPr>
              <p:cNvPr id="127016" name="Rectangle 146"/>
              <p:cNvSpPr>
                <a:spLocks noChangeArrowheads="1"/>
              </p:cNvSpPr>
              <p:nvPr/>
            </p:nvSpPr>
            <p:spPr bwMode="auto">
              <a:xfrm>
                <a:off x="2965" y="2604"/>
                <a:ext cx="386"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en-US" altLang="zh-CN" sz="1600" b="1" i="0" u="none" strike="noStrike" kern="1200" cap="none" spc="0" normalizeH="0" baseline="0" noProof="0" dirty="0">
                    <a:ln>
                      <a:noFill/>
                    </a:ln>
                    <a:solidFill>
                      <a:srgbClr val="FFFFFF"/>
                    </a:solidFill>
                    <a:effectLst/>
                    <a:uLnTx/>
                    <a:uFillTx/>
                    <a:latin typeface="Arial Narrow" charset="0"/>
                    <a:ea typeface="宋体" charset="0"/>
                    <a:cs typeface="宋体" charset="0"/>
                  </a:rPr>
                  <a:t>Nurture Self in God</a:t>
                </a:r>
                <a:r>
                  <a:rPr kumimoji="0" lang="uk-UA" altLang="zh-CN" sz="1600" b="1" i="0" u="none" strike="noStrike" kern="1200" cap="none" spc="0" normalizeH="0" baseline="0" noProof="0" dirty="0">
                    <a:ln>
                      <a:noFill/>
                    </a:ln>
                    <a:solidFill>
                      <a:srgbClr val="FFFFFF"/>
                    </a:solidFill>
                    <a:effectLst/>
                    <a:uLnTx/>
                    <a:uFillTx/>
                    <a:latin typeface="Arial Narrow" charset="0"/>
                    <a:ea typeface="宋体" charset="0"/>
                    <a:cs typeface="宋体" charset="0"/>
                  </a:rPr>
                  <a:t>'</a:t>
                </a:r>
                <a:r>
                  <a:rPr kumimoji="0" lang="en-US" altLang="zh-CN" sz="1600" b="1" i="0" u="none" strike="noStrike" kern="1200" cap="none" spc="0" normalizeH="0" baseline="0" noProof="0" dirty="0">
                    <a:ln>
                      <a:noFill/>
                    </a:ln>
                    <a:solidFill>
                      <a:srgbClr val="FFFFFF"/>
                    </a:solidFill>
                    <a:effectLst/>
                    <a:uLnTx/>
                    <a:uFillTx/>
                    <a:latin typeface="Arial Narrow" charset="0"/>
                    <a:ea typeface="宋体" charset="0"/>
                    <a:cs typeface="宋体" charset="0"/>
                  </a:rPr>
                  <a:t>s Love</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dirty="0">
                    <a:ln>
                      <a:noFill/>
                    </a:ln>
                    <a:solidFill>
                      <a:srgbClr val="FFFFFF"/>
                    </a:solidFill>
                    <a:effectLst/>
                    <a:uLnTx/>
                    <a:uFillTx/>
                    <a:latin typeface="Arial Narrow" charset="0"/>
                    <a:ea typeface="宋体" charset="0"/>
                    <a:cs typeface="宋体" charset="0"/>
                  </a:rPr>
                  <a:t>20-21</a:t>
                </a:r>
              </a:p>
            </p:txBody>
          </p:sp>
          <p:sp>
            <p:nvSpPr>
              <p:cNvPr id="127017"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01" name="Group 148"/>
            <p:cNvGrpSpPr>
              <a:grpSpLocks/>
            </p:cNvGrpSpPr>
            <p:nvPr/>
          </p:nvGrpSpPr>
          <p:grpSpPr bwMode="auto">
            <a:xfrm>
              <a:off x="2950" y="2116"/>
              <a:ext cx="385" cy="698"/>
              <a:chOff x="3353" y="2604"/>
              <a:chExt cx="460" cy="1091"/>
            </a:xfrm>
          </p:grpSpPr>
          <p:sp>
            <p:nvSpPr>
              <p:cNvPr id="127014" name="Rectangle 149"/>
              <p:cNvSpPr>
                <a:spLocks noChangeArrowheads="1"/>
              </p:cNvSpPr>
              <p:nvPr/>
            </p:nvSpPr>
            <p:spPr bwMode="auto">
              <a:xfrm>
                <a:off x="3364" y="2604"/>
                <a:ext cx="441"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Show Mercy to Pretenders</a:t>
                </a:r>
                <a:r>
                  <a:rPr kumimoji="0" lang="uk-UA"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a:t>
                </a: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 Followers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宋体" charset="0"/>
                    <a:cs typeface="宋体" charset="0"/>
                  </a:rPr>
                  <a:t>22-23</a:t>
                </a:r>
              </a:p>
            </p:txBody>
          </p:sp>
          <p:sp>
            <p:nvSpPr>
              <p:cNvPr id="127015"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02" name="Group 151"/>
            <p:cNvGrpSpPr>
              <a:grpSpLocks/>
            </p:cNvGrpSpPr>
            <p:nvPr/>
          </p:nvGrpSpPr>
          <p:grpSpPr bwMode="auto">
            <a:xfrm>
              <a:off x="3331" y="2116"/>
              <a:ext cx="302" cy="698"/>
              <a:chOff x="3805" y="2604"/>
              <a:chExt cx="360" cy="1091"/>
            </a:xfrm>
          </p:grpSpPr>
          <p:sp>
            <p:nvSpPr>
              <p:cNvPr id="127012" name="Rectangle 152"/>
              <p:cNvSpPr>
                <a:spLocks noChangeArrowheads="1"/>
              </p:cNvSpPr>
              <p:nvPr/>
            </p:nvSpPr>
            <p:spPr bwMode="auto">
              <a:xfrm>
                <a:off x="3805" y="2604"/>
                <a:ext cx="360"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000" b="1" i="0" u="none" strike="noStrike" kern="1200" cap="none" spc="0" normalizeH="0" baseline="0" noProof="0">
                    <a:ln>
                      <a:noFill/>
                    </a:ln>
                    <a:solidFill>
                      <a:srgbClr val="FFFFFF"/>
                    </a:solidFill>
                    <a:effectLst/>
                    <a:uLnTx/>
                    <a:uFillTx/>
                    <a:latin typeface="Arial" charset="0"/>
                    <a:ea typeface="宋体" charset="0"/>
                    <a:cs typeface="宋体" charset="0"/>
                  </a:rPr>
                  <a:t> </a:t>
                </a: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Source of </a:t>
                </a:r>
                <a:b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b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Victory</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Narrow" charset="0"/>
                    <a:ea typeface="宋体" charset="0"/>
                    <a:cs typeface="宋体" charset="0"/>
                  </a:rPr>
                  <a:t>24</a:t>
                </a:r>
              </a:p>
            </p:txBody>
          </p:sp>
          <p:sp>
            <p:nvSpPr>
              <p:cNvPr id="127013"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03" name="Group 154"/>
            <p:cNvGrpSpPr>
              <a:grpSpLocks/>
            </p:cNvGrpSpPr>
            <p:nvPr/>
          </p:nvGrpSpPr>
          <p:grpSpPr bwMode="auto">
            <a:xfrm>
              <a:off x="3630" y="2116"/>
              <a:ext cx="385" cy="698"/>
              <a:chOff x="4165" y="2604"/>
              <a:chExt cx="460" cy="1091"/>
            </a:xfrm>
          </p:grpSpPr>
          <p:sp>
            <p:nvSpPr>
              <p:cNvPr id="127010" name="Rectangle 155"/>
              <p:cNvSpPr>
                <a:spLocks noChangeArrowheads="1"/>
              </p:cNvSpPr>
              <p:nvPr/>
            </p:nvSpPr>
            <p:spPr bwMode="auto">
              <a:xfrm>
                <a:off x="4197" y="2604"/>
                <a:ext cx="396"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charset="0"/>
                    <a:ea typeface="宋体" charset="0"/>
                    <a:cs typeface="宋体" charset="0"/>
                  </a:rPr>
                  <a:t>Only Savior</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1" i="0" u="none" strike="noStrike" kern="1200" cap="none" spc="0" normalizeH="0" baseline="0" noProof="0">
                    <a:ln>
                      <a:noFill/>
                    </a:ln>
                    <a:solidFill>
                      <a:srgbClr val="FFFFFF"/>
                    </a:solidFill>
                    <a:effectLst/>
                    <a:uLnTx/>
                    <a:uFillTx/>
                    <a:latin typeface="Arial" charset="0"/>
                    <a:ea typeface="宋体" charset="0"/>
                    <a:cs typeface="宋体" charset="0"/>
                  </a:rPr>
                  <a:t>25</a:t>
                </a:r>
              </a:p>
            </p:txBody>
          </p:sp>
          <p:sp>
            <p:nvSpPr>
              <p:cNvPr id="127011"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04" name="Group 157"/>
            <p:cNvGrpSpPr>
              <a:grpSpLocks/>
            </p:cNvGrpSpPr>
            <p:nvPr/>
          </p:nvGrpSpPr>
          <p:grpSpPr bwMode="auto">
            <a:xfrm>
              <a:off x="144" y="2814"/>
              <a:ext cx="3888" cy="393"/>
              <a:chOff x="0" y="3695"/>
              <a:chExt cx="6137" cy="615"/>
            </a:xfrm>
          </p:grpSpPr>
          <p:sp>
            <p:nvSpPr>
              <p:cNvPr id="127008" name="Rectangle 158"/>
              <p:cNvSpPr>
                <a:spLocks noChangeArrowheads="1"/>
              </p:cNvSpPr>
              <p:nvPr/>
            </p:nvSpPr>
            <p:spPr bwMode="auto">
              <a:xfrm>
                <a:off x="32" y="3695"/>
                <a:ext cx="6073"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Unknown Origin to Probably Palestine</a:t>
                </a:r>
              </a:p>
            </p:txBody>
          </p:sp>
          <p:sp>
            <p:nvSpPr>
              <p:cNvPr id="127009"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127005" name="Group 160"/>
            <p:cNvGrpSpPr>
              <a:grpSpLocks/>
            </p:cNvGrpSpPr>
            <p:nvPr/>
          </p:nvGrpSpPr>
          <p:grpSpPr bwMode="auto">
            <a:xfrm>
              <a:off x="144" y="3207"/>
              <a:ext cx="3888" cy="393"/>
              <a:chOff x="0" y="4310"/>
              <a:chExt cx="6137" cy="615"/>
            </a:xfrm>
          </p:grpSpPr>
          <p:sp>
            <p:nvSpPr>
              <p:cNvPr id="127006" name="Rectangle 161"/>
              <p:cNvSpPr>
                <a:spLocks noChangeArrowheads="1"/>
              </p:cNvSpPr>
              <p:nvPr/>
            </p:nvSpPr>
            <p:spPr bwMode="auto">
              <a:xfrm>
                <a:off x="32" y="4310"/>
                <a:ext cx="6073"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 c. AD 75</a:t>
                </a:r>
              </a:p>
            </p:txBody>
          </p:sp>
          <p:sp>
            <p:nvSpPr>
              <p:cNvPr id="127007"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pic>
        <p:nvPicPr>
          <p:cNvPr id="10403" name="Picture 163" descr="j03457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2438400"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88408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10403"/>
                                        </p:tgtEl>
                                        <p:attrNameLst>
                                          <p:attrName>style.visibility</p:attrName>
                                        </p:attrNameLst>
                                      </p:cBhvr>
                                      <p:to>
                                        <p:strVal val="visible"/>
                                      </p:to>
                                    </p:set>
                                    <p:anim to="" calcmode="lin" valueType="num">
                                      <p:cBhvr>
                                        <p:cTn id="7" dur="1" fill="hold"/>
                                        <p:tgtEl>
                                          <p:spTgt spid="1040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6978"/>
                                        </p:tgtEl>
                                        <p:attrNameLst>
                                          <p:attrName>style.visibility</p:attrName>
                                        </p:attrNameLst>
                                      </p:cBhvr>
                                      <p:to>
                                        <p:strVal val="visible"/>
                                      </p:to>
                                    </p:set>
                                    <p:anim calcmode="lin" valueType="num">
                                      <p:cBhvr additive="base">
                                        <p:cTn id="12" dur="500" fill="hold"/>
                                        <p:tgtEl>
                                          <p:spTgt spid="126978"/>
                                        </p:tgtEl>
                                        <p:attrNameLst>
                                          <p:attrName>ppt_x</p:attrName>
                                        </p:attrNameLst>
                                      </p:cBhvr>
                                      <p:tavLst>
                                        <p:tav tm="0">
                                          <p:val>
                                            <p:strVal val="#ppt_x"/>
                                          </p:val>
                                        </p:tav>
                                        <p:tav tm="100000">
                                          <p:val>
                                            <p:strVal val="#ppt_x"/>
                                          </p:val>
                                        </p:tav>
                                      </p:tavLst>
                                    </p:anim>
                                    <p:anim calcmode="lin" valueType="num">
                                      <p:cBhvr additive="base">
                                        <p:cTn id="13" dur="500" fill="hold"/>
                                        <p:tgtEl>
                                          <p:spTgt spid="12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5"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Key Word / Verse</a:t>
            </a:r>
          </a:p>
        </p:txBody>
      </p:sp>
      <p:sp>
        <p:nvSpPr>
          <p:cNvPr id="12902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310</a:t>
            </a:r>
          </a:p>
        </p:txBody>
      </p:sp>
      <p:sp>
        <p:nvSpPr>
          <p:cNvPr id="129027" name="Text Box 79"/>
          <p:cNvSpPr txBox="1">
            <a:spLocks noChangeArrowheads="1"/>
          </p:cNvSpPr>
          <p:nvPr/>
        </p:nvSpPr>
        <p:spPr bwMode="auto">
          <a:xfrm>
            <a:off x="3527425" y="1406525"/>
            <a:ext cx="2051050" cy="955675"/>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宋体" charset="0"/>
                <a:cs typeface="宋体" charset="0"/>
              </a:rPr>
              <a:t>Key Word</a:t>
            </a:r>
            <a:endPar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Pretenders</a:t>
            </a:r>
          </a:p>
        </p:txBody>
      </p:sp>
      <p:sp>
        <p:nvSpPr>
          <p:cNvPr id="12368" name="Text Box 80"/>
          <p:cNvSpPr txBox="1">
            <a:spLocks noChangeArrowheads="1"/>
          </p:cNvSpPr>
          <p:nvPr/>
        </p:nvSpPr>
        <p:spPr bwMode="auto">
          <a:xfrm>
            <a:off x="304800" y="2895600"/>
            <a:ext cx="8534400" cy="3517900"/>
          </a:xfrm>
          <a:prstGeom prst="rect">
            <a:avLst/>
          </a:prstGeom>
          <a:gradFill flip="none" rotWithShape="1">
            <a:gsLst>
              <a:gs pos="0">
                <a:srgbClr val="FF0000"/>
              </a:gs>
              <a:gs pos="100000">
                <a:schemeClr val="tx1"/>
              </a:gs>
            </a:gsLst>
            <a:path path="rect">
              <a:fillToRect l="100000" t="100000"/>
            </a:path>
            <a:tileRect r="-100000" b="-100000"/>
          </a:gra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Key Verse</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…Contend for the faith that was once for all entrusted to the saints.  For certain men whose condemnation was written about long ago have secretly slipped in among you.  They are godless men, who change the grace of our God into a license for immorality and deny Jesus Christ our only Sovereign and Lord</a:t>
            </a:r>
            <a:r>
              <a:rPr kumimoji="0" lang="mr-IN"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 (Jude 3b-4).</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宋体" charset="0"/>
                <a:cs typeface="宋体" charset="0"/>
              </a:rPr>
              <a:t> </a:t>
            </a:r>
          </a:p>
        </p:txBody>
      </p:sp>
      <p:pic>
        <p:nvPicPr>
          <p:cNvPr id="129029" name="Picture 81" descr="j02370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609600"/>
            <a:ext cx="19685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4007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68"/>
                                        </p:tgtEl>
                                        <p:attrNameLst>
                                          <p:attrName>style.visibility</p:attrName>
                                        </p:attrNameLst>
                                      </p:cBhvr>
                                      <p:to>
                                        <p:strVal val="visible"/>
                                      </p:to>
                                    </p:set>
                                    <p:anim calcmode="lin" valueType="num">
                                      <p:cBhvr additive="base">
                                        <p:cTn id="7" dur="500" fill="hold"/>
                                        <p:tgtEl>
                                          <p:spTgt spid="12368"/>
                                        </p:tgtEl>
                                        <p:attrNameLst>
                                          <p:attrName>ppt_x</p:attrName>
                                        </p:attrNameLst>
                                      </p:cBhvr>
                                      <p:tavLst>
                                        <p:tav tm="0">
                                          <p:val>
                                            <p:strVal val="#ppt_x"/>
                                          </p:val>
                                        </p:tav>
                                        <p:tav tm="100000">
                                          <p:val>
                                            <p:strVal val="#ppt_x"/>
                                          </p:val>
                                        </p:tav>
                                      </p:tavLst>
                                    </p:anim>
                                    <p:anim calcmode="lin" valueType="num">
                                      <p:cBhvr additive="base">
                                        <p:cTn id="8" dur="500" fill="hold"/>
                                        <p:tgtEl>
                                          <p:spTgt spid="12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8"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Authorship</a:t>
            </a:r>
          </a:p>
        </p:txBody>
      </p:sp>
      <p:sp>
        <p:nvSpPr>
          <p:cNvPr id="131074"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311</a:t>
            </a:r>
          </a:p>
        </p:txBody>
      </p:sp>
      <p:sp>
        <p:nvSpPr>
          <p:cNvPr id="13320" name="Text Box 8"/>
          <p:cNvSpPr txBox="1">
            <a:spLocks noChangeArrowheads="1"/>
          </p:cNvSpPr>
          <p:nvPr/>
        </p:nvSpPr>
        <p:spPr bwMode="auto">
          <a:xfrm>
            <a:off x="76200" y="914400"/>
            <a:ext cx="4113213" cy="4648200"/>
          </a:xfrm>
          <a:prstGeom prst="rect">
            <a:avLst/>
          </a:prstGeom>
          <a:gradFill rotWithShape="1">
            <a:gsLst>
              <a:gs pos="0">
                <a:srgbClr val="003399"/>
              </a:gs>
              <a:gs pos="100000">
                <a:srgbClr val="003399">
                  <a:gamma/>
                  <a:shade val="46275"/>
                  <a:invGamma/>
                </a:srgbClr>
              </a:gs>
            </a:gsLst>
            <a:lin ang="5400000" scaled="1"/>
          </a:gradFill>
          <a:ln w="9525">
            <a:solidFill>
              <a:srgbClr val="000000"/>
            </a:solid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External Evidence</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Despite its small size and limited subject matter, Jude was accepted as authentic and quoted by the early Church Fathers, including Tertullian and Origen.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It was also included in the Muratorian Canon </a:t>
            </a:r>
            <a:b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b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a:t>
            </a: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ca.</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  AD 170). </a:t>
            </a:r>
          </a:p>
        </p:txBody>
      </p:sp>
      <p:sp>
        <p:nvSpPr>
          <p:cNvPr id="13321" name="Text Box 9"/>
          <p:cNvSpPr txBox="1">
            <a:spLocks noChangeArrowheads="1"/>
          </p:cNvSpPr>
          <p:nvPr/>
        </p:nvSpPr>
        <p:spPr bwMode="auto">
          <a:xfrm>
            <a:off x="4267200" y="914400"/>
            <a:ext cx="4648200" cy="5943600"/>
          </a:xfrm>
          <a:prstGeom prst="rect">
            <a:avLst/>
          </a:prstGeom>
          <a:gradFill rotWithShape="1">
            <a:gsLst>
              <a:gs pos="0">
                <a:schemeClr val="folHlink">
                  <a:gamma/>
                  <a:shade val="46275"/>
                  <a:invGamma/>
                </a:schemeClr>
              </a:gs>
              <a:gs pos="100000">
                <a:schemeClr val="tx1"/>
              </a:gs>
            </a:gsLst>
            <a:lin ang="5400000" scaled="1"/>
          </a:gradFill>
          <a:ln w="9525">
            <a:solidFill>
              <a:srgbClr val="000000"/>
            </a:solidFill>
            <a:miter lim="800000"/>
            <a:headEnd/>
            <a:tailEnd/>
          </a:ln>
          <a:effectLst>
            <a:outerShdw blurRad="63500" dist="35921" dir="2700000" algn="ctr" rotWithShape="0">
              <a:schemeClr val="tx1">
                <a:alpha val="74998"/>
              </a:scheme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Internal Evidence</a:t>
            </a:r>
            <a:endPar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 This is the only NT letter of Jude, the half-brother of Jesus Christ &amp; son of Joseph and Mary.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Jude was therefore the brother of James (v. 1a), who also was a half brother of the Lord (Matt. 13:55; Mark 6:3), the leader of the church at Jerusalem (Acts 15:13) and author of the epistle bearing his name (James 1:1).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Jude is the same as Judah or Judas and means </a:t>
            </a:r>
            <a:r>
              <a:rPr kumimoji="0" lang="mr-IN"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a:t>
            </a:r>
            <a:r>
              <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praise</a:t>
            </a:r>
            <a:r>
              <a:rPr kumimoji="0" lang="mr-IN"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a:t>
            </a:r>
            <a:r>
              <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br>
              <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br>
            <a:r>
              <a:rPr kumimoji="0" lang="en-US" altLang="zh-CN" sz="2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(cf. Rom. 2:29).</a:t>
            </a:r>
          </a:p>
        </p:txBody>
      </p:sp>
    </p:spTree>
    <p:extLst>
      <p:ext uri="{BB962C8B-B14F-4D97-AF65-F5344CB8AC3E}">
        <p14:creationId xmlns:p14="http://schemas.microsoft.com/office/powerpoint/2010/main" val="283269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anim calcmode="lin" valueType="num">
                                      <p:cBhvr additive="base">
                                        <p:cTn id="7" dur="500" fill="hold"/>
                                        <p:tgtEl>
                                          <p:spTgt spid="13321"/>
                                        </p:tgtEl>
                                        <p:attrNameLst>
                                          <p:attrName>ppt_x</p:attrName>
                                        </p:attrNameLst>
                                      </p:cBhvr>
                                      <p:tavLst>
                                        <p:tav tm="0">
                                          <p:val>
                                            <p:strVal val="1+#ppt_w/2"/>
                                          </p:val>
                                        </p:tav>
                                        <p:tav tm="100000">
                                          <p:val>
                                            <p:strVal val="#ppt_x"/>
                                          </p:val>
                                        </p:tav>
                                      </p:tavLst>
                                    </p:anim>
                                    <p:anim calcmode="lin" valueType="num">
                                      <p:cBhvr additive="base">
                                        <p:cTn id="8" dur="500" fill="hold"/>
                                        <p:tgtEl>
                                          <p:spTgt spid="13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4" name="Oval 13"/>
          <p:cNvSpPr>
            <a:spLocks noChangeArrowheads="1"/>
          </p:cNvSpPr>
          <p:nvPr/>
        </p:nvSpPr>
        <p:spPr bwMode="auto">
          <a:xfrm>
            <a:off x="3563938" y="3573463"/>
            <a:ext cx="1944687" cy="792162"/>
          </a:xfrm>
          <a:prstGeom prst="ellipse">
            <a:avLst/>
          </a:prstGeom>
          <a:solidFill>
            <a:srgbClr val="FF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dirty="0">
                <a:solidFill>
                  <a:schemeClr val="tx1"/>
                </a:solidFill>
                <a:cs typeface="Arial"/>
              </a:rPr>
              <a:t>The Family of Jesus</a:t>
            </a:r>
          </a:p>
        </p:txBody>
      </p:sp>
      <p:sp>
        <p:nvSpPr>
          <p:cNvPr id="507922" name="Text Box 18"/>
          <p:cNvSpPr txBox="1">
            <a:spLocks noChangeArrowheads="1"/>
          </p:cNvSpPr>
          <p:nvPr/>
        </p:nvSpPr>
        <p:spPr bwMode="auto">
          <a:xfrm>
            <a:off x="71438" y="4941888"/>
            <a:ext cx="9037637" cy="1568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mr-I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38"/>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25" y="1557338"/>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00" y="2565400"/>
            <a:ext cx="8270875" cy="1655763"/>
            <a:chOff x="909936" y="2564904"/>
            <a:chExt cx="8270576" cy="1656184"/>
          </a:xfrm>
        </p:grpSpPr>
        <p:sp>
          <p:nvSpPr>
            <p:cNvPr id="507912" name="Text Box 8"/>
            <p:cNvSpPr txBox="1">
              <a:spLocks noChangeArrowheads="1"/>
            </p:cNvSpPr>
            <p:nvPr/>
          </p:nvSpPr>
          <p:spPr bwMode="auto">
            <a:xfrm>
              <a:off x="2195765" y="3284225"/>
              <a:ext cx="1944618"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400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400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8" y="155733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5" y="1557338"/>
            <a:ext cx="2057400" cy="5238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133132" name="Group 12"/>
          <p:cNvGrpSpPr>
            <a:grpSpLocks/>
          </p:cNvGrpSpPr>
          <p:nvPr/>
        </p:nvGrpSpPr>
        <p:grpSpPr bwMode="auto">
          <a:xfrm>
            <a:off x="34925" y="981075"/>
            <a:ext cx="1998661" cy="1223963"/>
            <a:chOff x="-318282" y="980728"/>
            <a:chExt cx="2170929"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33145" name="Text Box 8"/>
            <p:cNvSpPr txBox="1">
              <a:spLocks noChangeArrowheads="1"/>
            </p:cNvSpPr>
            <p:nvPr/>
          </p:nvSpPr>
          <p:spPr bwMode="auto">
            <a:xfrm>
              <a:off x="-36513" y="1106741"/>
              <a:ext cx="188916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grpSp>
        <p:nvGrpSpPr>
          <p:cNvPr id="9"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2108200"/>
            <a:ext cx="2124075" cy="1700213"/>
            <a:chOff x="0" y="2107704"/>
            <a:chExt cx="2123728" cy="1700500"/>
          </a:xfrm>
        </p:grpSpPr>
        <p:sp>
          <p:nvSpPr>
            <p:cNvPr id="507925" name="Text Box 21"/>
            <p:cNvSpPr txBox="1">
              <a:spLocks noChangeArrowheads="1"/>
            </p:cNvSpPr>
            <p:nvPr/>
          </p:nvSpPr>
          <p:spPr bwMode="auto">
            <a:xfrm>
              <a:off x="0" y="3284241"/>
              <a:ext cx="1476134" cy="523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133136"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Tree>
    <p:extLst>
      <p:ext uri="{BB962C8B-B14F-4D97-AF65-F5344CB8AC3E}">
        <p14:creationId xmlns:p14="http://schemas.microsoft.com/office/powerpoint/2010/main" val="242954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07922" grpId="0"/>
      <p:bldP spid="507931" grpId="0"/>
      <p:bldP spid="44" grpId="0" build="p" autoUpdateAnimBg="0"/>
      <p:bldP spid="4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j01831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6600" y="304800"/>
            <a:ext cx="1828800" cy="159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0" name="Picture 7" descr="j02379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228600"/>
            <a:ext cx="2382838" cy="206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4" name="Picture 12" descr="j02998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56550" y="4772025"/>
            <a:ext cx="1001713"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5" name="Rectangle 13"/>
          <p:cNvSpPr>
            <a:spLocks noChangeArrowheads="1"/>
          </p:cNvSpPr>
          <p:nvPr/>
        </p:nvSpPr>
        <p:spPr bwMode="auto">
          <a:xfrm>
            <a:off x="1331913" y="2286000"/>
            <a:ext cx="7812087" cy="380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3600" b="1" i="0" u="none" strike="noStrike" kern="1200" cap="none" spc="0" normalizeH="0" baseline="0" noProof="0">
                <a:ln>
                  <a:noFill/>
                </a:ln>
                <a:solidFill>
                  <a:srgbClr val="FF0000"/>
                </a:solidFill>
                <a:effectLst/>
                <a:uLnTx/>
                <a:uFillTx/>
                <a:latin typeface="Arial" charset="0"/>
                <a:ea typeface="ＭＳ Ｐゴシック" charset="0"/>
                <a:cs typeface="Arial" charset="0"/>
              </a:rPr>
              <a:t>What</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 are you willing to fight for?</a:t>
            </a:r>
          </a:p>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To what lengths are you willing to fight for </a:t>
            </a:r>
            <a:r>
              <a:rPr kumimoji="0" lang="en-US" sz="3600" b="1" i="0" u="none" strike="noStrike" kern="1200" cap="none" spc="0" normalizeH="0" baseline="0" noProof="0">
                <a:ln>
                  <a:noFill/>
                </a:ln>
                <a:solidFill>
                  <a:srgbClr val="FF0000"/>
                </a:solidFill>
                <a:effectLst/>
                <a:uLnTx/>
                <a:uFillTx/>
                <a:latin typeface="Arial" charset="0"/>
                <a:ea typeface="ＭＳ Ｐゴシック" charset="0"/>
                <a:cs typeface="Arial" charset="0"/>
              </a:rPr>
              <a:t>your rights</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p>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To what lengths are you willing to fight for </a:t>
            </a:r>
            <a:r>
              <a:rPr kumimoji="0" lang="en-US" sz="3600" b="1" i="0" u="none" strike="noStrike" kern="1200" cap="none" spc="0" normalizeH="0" baseline="0" noProof="0">
                <a:ln>
                  <a:noFill/>
                </a:ln>
                <a:solidFill>
                  <a:srgbClr val="FF0000"/>
                </a:solidFill>
                <a:effectLst/>
                <a:uLnTx/>
                <a:uFillTx/>
                <a:latin typeface="Arial" charset="0"/>
                <a:ea typeface="ＭＳ Ｐゴシック" charset="0"/>
                <a:cs typeface="Arial" charset="0"/>
              </a:rPr>
              <a:t>the gospel</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p>
        </p:txBody>
      </p:sp>
      <p:sp>
        <p:nvSpPr>
          <p:cNvPr id="114693" name="Rectangle 2"/>
          <p:cNvSpPr>
            <a:spLocks noGrp="1" noChangeArrowheads="1"/>
          </p:cNvSpPr>
          <p:nvPr>
            <p:ph type="title"/>
          </p:nvPr>
        </p:nvSpPr>
        <p:spPr>
          <a:xfrm>
            <a:off x="2438400" y="479425"/>
            <a:ext cx="5562600" cy="1143000"/>
          </a:xfrm>
        </p:spPr>
        <p:txBody>
          <a:bodyPr/>
          <a:lstStyle/>
          <a:p>
            <a:pPr eaLnBrk="1" hangingPunct="1"/>
            <a:r>
              <a:rPr lang="en-US" sz="5400" b="1">
                <a:solidFill>
                  <a:schemeClr val="tx1"/>
                </a:solidFill>
                <a:latin typeface="Arial" charset="0"/>
                <a:cs typeface="Arial" charset="0"/>
              </a:rPr>
              <a:t>Are you a fighter?</a:t>
            </a:r>
          </a:p>
        </p:txBody>
      </p:sp>
    </p:spTree>
    <p:extLst>
      <p:ext uri="{BB962C8B-B14F-4D97-AF65-F5344CB8AC3E}">
        <p14:creationId xmlns:p14="http://schemas.microsoft.com/office/powerpoint/2010/main" val="3708113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8684"/>
                                        </p:tgtEl>
                                        <p:attrNameLst>
                                          <p:attrName>style.visibility</p:attrName>
                                        </p:attrNameLst>
                                      </p:cBhvr>
                                      <p:to>
                                        <p:strVal val="visible"/>
                                      </p:to>
                                    </p:set>
                                    <p:anim to="" calcmode="lin" valueType="num">
                                      <p:cBhvr>
                                        <p:cTn id="7" dur="1" fill="hold"/>
                                        <p:tgtEl>
                                          <p:spTgt spid="2868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85">
                                            <p:txEl>
                                              <p:pRg st="0" end="0"/>
                                            </p:txEl>
                                          </p:spTgt>
                                        </p:tgtEl>
                                        <p:attrNameLst>
                                          <p:attrName>style.visibility</p:attrName>
                                        </p:attrNameLst>
                                      </p:cBhvr>
                                      <p:to>
                                        <p:strVal val="visible"/>
                                      </p:to>
                                    </p:set>
                                    <p:anim to="" calcmode="lin" valueType="num">
                                      <p:cBhvr>
                                        <p:cTn id="12" dur="1" fill="hold"/>
                                        <p:tgtEl>
                                          <p:spTgt spid="2868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8685">
                                            <p:txEl>
                                              <p:pRg st="1" end="1"/>
                                            </p:txEl>
                                          </p:spTgt>
                                        </p:tgtEl>
                                        <p:attrNameLst>
                                          <p:attrName>style.visibility</p:attrName>
                                        </p:attrNameLst>
                                      </p:cBhvr>
                                      <p:to>
                                        <p:strVal val="visible"/>
                                      </p:to>
                                    </p:set>
                                    <p:anim to="" calcmode="lin" valueType="num">
                                      <p:cBhvr>
                                        <p:cTn id="17" dur="1" fill="hold"/>
                                        <p:tgtEl>
                                          <p:spTgt spid="2868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685">
                                            <p:txEl>
                                              <p:pRg st="2" end="2"/>
                                            </p:txEl>
                                          </p:spTgt>
                                        </p:tgtEl>
                                        <p:attrNameLst>
                                          <p:attrName>style.visibility</p:attrName>
                                        </p:attrNameLst>
                                      </p:cBhvr>
                                      <p:to>
                                        <p:strVal val="visible"/>
                                      </p:to>
                                    </p:set>
                                    <p:anim to="" calcmode="lin" valueType="num">
                                      <p:cBhvr>
                                        <p:cTn id="22" dur="1" fill="hold"/>
                                        <p:tgtEl>
                                          <p:spTgt spid="2868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530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572681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72608" y="-21750"/>
            <a:ext cx="4067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5652120" cy="6828531"/>
          </a:xfrm>
          <a:solidFill>
            <a:schemeClr val="tx1"/>
          </a:soli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Jude, a slave of Jesus Christ and a brother of James. I am writing to all who have been </a:t>
            </a:r>
            <a:r>
              <a:rPr lang="en-US" sz="3600" b="1" dirty="0">
                <a:solidFill>
                  <a:srgbClr val="FFFF00"/>
                </a:solidFill>
                <a:effectLst>
                  <a:glow rad="127000">
                    <a:schemeClr val="tx1"/>
                  </a:glow>
                </a:effectLst>
                <a:latin typeface="Arial" charset="0"/>
                <a:ea typeface="ＭＳ Ｐゴシック" charset="0"/>
                <a:cs typeface="ＭＳ Ｐゴシック" charset="0"/>
              </a:rPr>
              <a:t>called</a:t>
            </a:r>
            <a:r>
              <a:rPr lang="en-US" sz="3600" b="1" dirty="0">
                <a:effectLst>
                  <a:glow rad="127000">
                    <a:schemeClr val="tx1"/>
                  </a:glow>
                </a:effectLst>
                <a:latin typeface="Arial" charset="0"/>
                <a:ea typeface="ＭＳ Ｐゴシック" charset="0"/>
                <a:cs typeface="ＭＳ Ｐゴシック" charset="0"/>
              </a:rPr>
              <a:t> by God the Father, who </a:t>
            </a:r>
            <a:r>
              <a:rPr lang="en-US" sz="3600" b="1" dirty="0">
                <a:solidFill>
                  <a:srgbClr val="FFFF00"/>
                </a:solidFill>
                <a:effectLst>
                  <a:glow rad="127000">
                    <a:schemeClr val="tx1"/>
                  </a:glow>
                </a:effectLst>
                <a:latin typeface="Arial" charset="0"/>
                <a:ea typeface="ＭＳ Ｐゴシック" charset="0"/>
                <a:cs typeface="ＭＳ Ｐゴシック" charset="0"/>
              </a:rPr>
              <a:t>loves you</a:t>
            </a:r>
            <a:r>
              <a:rPr lang="en-US" sz="3600" b="1" dirty="0">
                <a:effectLst>
                  <a:glow rad="127000">
                    <a:schemeClr val="tx1"/>
                  </a:glow>
                </a:effectLst>
                <a:latin typeface="Arial" charset="0"/>
                <a:ea typeface="ＭＳ Ｐゴシック" charset="0"/>
                <a:cs typeface="ＭＳ Ｐゴシック" charset="0"/>
              </a:rPr>
              <a:t> and </a:t>
            </a:r>
            <a:r>
              <a:rPr lang="en-US" sz="3600" b="1" dirty="0">
                <a:solidFill>
                  <a:srgbClr val="FFFF00"/>
                </a:solidFill>
                <a:effectLst>
                  <a:glow rad="127000">
                    <a:schemeClr val="tx1"/>
                  </a:glow>
                </a:effectLst>
                <a:latin typeface="Arial" charset="0"/>
                <a:ea typeface="ＭＳ Ｐゴシック" charset="0"/>
                <a:cs typeface="ＭＳ Ｐゴシック" charset="0"/>
              </a:rPr>
              <a:t>keeps you safe</a:t>
            </a:r>
            <a:r>
              <a:rPr lang="en-US" sz="3600" b="1" dirty="0">
                <a:effectLst>
                  <a:glow rad="127000">
                    <a:schemeClr val="tx1"/>
                  </a:glow>
                </a:effectLst>
                <a:latin typeface="Arial" charset="0"/>
                <a:ea typeface="ＭＳ Ｐゴシック" charset="0"/>
                <a:cs typeface="ＭＳ Ｐゴシック" charset="0"/>
              </a:rPr>
              <a:t> in the care of Jesus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give you more and more </a:t>
            </a:r>
            <a:r>
              <a:rPr lang="en-US" sz="3600" b="1" dirty="0">
                <a:solidFill>
                  <a:srgbClr val="FFFF00"/>
                </a:solidFill>
                <a:effectLst>
                  <a:glow rad="127000">
                    <a:schemeClr val="tx1"/>
                  </a:glow>
                </a:effectLst>
                <a:latin typeface="Arial" charset="0"/>
                <a:ea typeface="ＭＳ Ｐゴシック" charset="0"/>
                <a:cs typeface="ＭＳ Ｐゴシック" charset="0"/>
              </a:rPr>
              <a:t>mercy, peace, and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06516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pretenders?</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4244379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617602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870798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I had been eagerly planning to write to you about the salvation we all share. But now I find that I must write about something else, urging you to defend the faith that God has entrusted once for all time to his holy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1560" y="4104045"/>
            <a:ext cx="7740352" cy="2742296"/>
          </a:xfrm>
          <a:prstGeom prst="rect">
            <a:avLst/>
          </a:prstGeom>
        </p:spPr>
      </p:pic>
    </p:spTree>
    <p:extLst>
      <p:ext uri="{BB962C8B-B14F-4D97-AF65-F5344CB8AC3E}">
        <p14:creationId xmlns:p14="http://schemas.microsoft.com/office/powerpoint/2010/main" val="311397734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a:extLst>
              <a:ext uri="{28A0092B-C50C-407E-A947-70E740481C1C}">
                <a14:useLocalDpi xmlns:a14="http://schemas.microsoft.com/office/drawing/2010/main" val="0"/>
              </a:ext>
            </a:extLst>
          </a:blip>
          <a:srcRect r="5978"/>
          <a:stretch>
            <a:fillRect/>
          </a:stretch>
        </p:blipFill>
        <p:spPr bwMode="auto">
          <a:xfrm>
            <a:off x="0" y="-26988"/>
            <a:ext cx="9242425"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8100" y="-99392"/>
            <a:ext cx="6190084"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t>"</a:t>
            </a:r>
            <a:r>
              <a:rPr lang="en-US" dirty="0"/>
              <a:t>…ungodly people have wormed their way into your churches, saying that God</a:t>
            </a:r>
            <a:r>
              <a:rPr lang="uk-UA" dirty="0"/>
              <a:t>'</a:t>
            </a:r>
            <a:r>
              <a:rPr lang="en-US" dirty="0"/>
              <a:t>s marvelous grace allows us to live immoral lives. The condemnation of such people was recorded long ago, for they have denied our only Master and Lord, Jesus Christ</a:t>
            </a:r>
            <a:r>
              <a:rPr lang="ru-RU" dirty="0"/>
              <a:t>"</a:t>
            </a:r>
            <a:r>
              <a:rPr lang="en-US" dirty="0"/>
              <a:t> </a:t>
            </a:r>
            <a:br>
              <a:rPr lang="en-US" dirty="0"/>
            </a:br>
            <a:r>
              <a:rPr lang="en-US" dirty="0"/>
              <a:t>(Jude 4 NLT).</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en-US" sz="4000" b="1" dirty="0">
                <a:solidFill>
                  <a:srgbClr val="FFFFFF"/>
                </a:solidFill>
                <a:latin typeface="Arial" charset="0"/>
                <a:cs typeface="Arial" charset="0"/>
              </a:rPr>
              <a:t>Who are Pretenders Today?</a:t>
            </a:r>
          </a:p>
        </p:txBody>
      </p:sp>
    </p:spTree>
    <p:extLst>
      <p:ext uri="{BB962C8B-B14F-4D97-AF65-F5344CB8AC3E}">
        <p14:creationId xmlns:p14="http://schemas.microsoft.com/office/powerpoint/2010/main" val="13315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8100" y="-26987"/>
            <a:ext cx="5758036" cy="3239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ru-RU" sz="2400" b="1" kern="0" dirty="0">
                <a:solidFill>
                  <a:srgbClr val="FFFFFF"/>
                </a:solidFill>
                <a:latin typeface="Arial"/>
                <a:cs typeface="Arial"/>
              </a:rPr>
              <a:t>"</a:t>
            </a:r>
            <a:r>
              <a:rPr lang="en-US" sz="2400" b="1" kern="0" dirty="0">
                <a:solidFill>
                  <a:srgbClr val="FFFFFF"/>
                </a:solidFill>
                <a:latin typeface="Arial"/>
                <a:cs typeface="Arial"/>
              </a:rPr>
              <a:t>…some ungodly people have wormed their way into your churches, saying that God</a:t>
            </a:r>
            <a:r>
              <a:rPr lang="uk-UA" sz="2400" b="1" kern="0" dirty="0">
                <a:solidFill>
                  <a:srgbClr val="FFFFFF"/>
                </a:solidFill>
                <a:latin typeface="Arial"/>
                <a:cs typeface="Arial"/>
              </a:rPr>
              <a:t>'</a:t>
            </a:r>
            <a:r>
              <a:rPr lang="en-US" sz="2400" b="1" kern="0" dirty="0">
                <a:solidFill>
                  <a:srgbClr val="FFFFFF"/>
                </a:solidFill>
                <a:latin typeface="Arial"/>
                <a:cs typeface="Arial"/>
              </a:rPr>
              <a:t>s marvelous grace allows us to live immoral lives. The </a:t>
            </a:r>
            <a:r>
              <a:rPr lang="en-US" sz="2400" b="1" kern="0" dirty="0">
                <a:solidFill>
                  <a:srgbClr val="FFFF00"/>
                </a:solidFill>
                <a:latin typeface="Arial"/>
                <a:cs typeface="Arial"/>
              </a:rPr>
              <a:t>condemnation</a:t>
            </a:r>
            <a:r>
              <a:rPr lang="en-US" sz="2400" b="1" kern="0" dirty="0">
                <a:solidFill>
                  <a:srgbClr val="FFFFFF"/>
                </a:solidFill>
                <a:latin typeface="Arial"/>
                <a:cs typeface="Arial"/>
              </a:rPr>
              <a:t> of such people was recorded long ago, for they have denied our only Master and Lord, Jesus Christ</a:t>
            </a:r>
            <a:r>
              <a:rPr lang="ru-RU" sz="2400" b="1" kern="0" dirty="0">
                <a:solidFill>
                  <a:srgbClr val="FFFFFF"/>
                </a:solidFill>
                <a:latin typeface="Arial"/>
                <a:cs typeface="Arial"/>
              </a:rPr>
              <a:t>"</a:t>
            </a:r>
            <a:r>
              <a:rPr lang="en-US" sz="2400" b="1" kern="0" dirty="0">
                <a:solidFill>
                  <a:srgbClr val="FFFFFF"/>
                </a:solidFill>
                <a:latin typeface="Arial"/>
                <a:cs typeface="Arial"/>
              </a:rPr>
              <a:t> (Jude 4 </a:t>
            </a:r>
            <a:r>
              <a:rPr lang="en-US" sz="2000" b="1" kern="0" dirty="0">
                <a:solidFill>
                  <a:srgbClr val="FFFFFF"/>
                </a:solidFill>
                <a:latin typeface="Arial"/>
                <a:cs typeface="Arial"/>
              </a:rPr>
              <a:t>NLT</a:t>
            </a:r>
            <a:r>
              <a:rPr lang="en-US" sz="2400" b="1" kern="0" dirty="0">
                <a:solidFill>
                  <a:srgbClr val="FFFFFF"/>
                </a:solidFill>
                <a:latin typeface="Arial"/>
                <a:cs typeface="Arial"/>
              </a:rPr>
              <a:t>).</a:t>
            </a:r>
            <a:endParaRPr lang="en-US" sz="2400" b="1" i="1" kern="0" dirty="0">
              <a:solidFill>
                <a:srgbClr val="FFFFFF"/>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5652120" y="0"/>
            <a:ext cx="3462932" cy="2852936"/>
          </a:xfrm>
          <a:gradFill flip="none" rotWithShape="1">
            <a:gsLst>
              <a:gs pos="0">
                <a:schemeClr val="accent2">
                  <a:lumMod val="75000"/>
                </a:schemeClr>
              </a:gs>
              <a:gs pos="100000">
                <a:schemeClr val="tx1"/>
              </a:gs>
            </a:gsLst>
            <a:path path="rect">
              <a:fillToRect l="50000" t="50000" r="50000" b="50000"/>
            </a:path>
            <a:tileRect/>
          </a:gradFill>
          <a:effectLst/>
        </p:spPr>
        <p:txBody>
          <a:bodyPr/>
          <a:lstStyle/>
          <a:p>
            <a:pPr eaLnBrk="1" hangingPunct="1">
              <a:defRPr/>
            </a:pPr>
            <a:r>
              <a:rPr lang="en-US" sz="4000" b="1" dirty="0">
                <a:solidFill>
                  <a:srgbClr val="FFFFFF"/>
                </a:solidFill>
                <a:latin typeface="Arial" charset="0"/>
                <a:cs typeface="Arial" charset="0"/>
              </a:rPr>
              <a:t>Are pretenders Christians?</a:t>
            </a:r>
          </a:p>
        </p:txBody>
      </p:sp>
      <p:sp>
        <p:nvSpPr>
          <p:cNvPr id="6" name="Title 1"/>
          <p:cNvSpPr txBox="1">
            <a:spLocks/>
          </p:cNvSpPr>
          <p:nvPr/>
        </p:nvSpPr>
        <p:spPr bwMode="auto">
          <a:xfrm>
            <a:off x="0" y="3429000"/>
            <a:ext cx="9144000" cy="25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177800" indent="-177800" algn="l">
              <a:buFont typeface="Arial"/>
              <a:buChar char="•"/>
              <a:defRPr/>
            </a:pPr>
            <a:r>
              <a:rPr lang="en-US" sz="2400" b="1" kern="0" dirty="0">
                <a:solidFill>
                  <a:srgbClr val="FFFFFF"/>
                </a:solidFill>
                <a:latin typeface="Arial"/>
                <a:cs typeface="Arial"/>
              </a:rPr>
              <a:t>No, as they are </a:t>
            </a:r>
            <a:r>
              <a:rPr lang="en-US" sz="2400" b="1" kern="0" dirty="0">
                <a:solidFill>
                  <a:srgbClr val="FFFF00"/>
                </a:solidFill>
                <a:latin typeface="Arial"/>
                <a:cs typeface="Arial"/>
              </a:rPr>
              <a:t>condemned</a:t>
            </a:r>
            <a:r>
              <a:rPr lang="en-US" sz="2400" b="1" kern="0" dirty="0">
                <a:solidFill>
                  <a:srgbClr val="FFFFFF"/>
                </a:solidFill>
                <a:latin typeface="Arial"/>
                <a:cs typeface="Arial"/>
              </a:rPr>
              <a:t>, unlike believers (cf. Rom 8:1)</a:t>
            </a:r>
          </a:p>
          <a:p>
            <a:pPr marL="177800" indent="-177800" algn="l">
              <a:buFont typeface="Arial"/>
              <a:buChar char="•"/>
              <a:defRPr/>
            </a:pPr>
            <a:r>
              <a:rPr lang="en-US" sz="2400" b="1" kern="0" dirty="0">
                <a:solidFill>
                  <a:srgbClr val="FFFFFF"/>
                </a:solidFill>
                <a:latin typeface="Arial"/>
                <a:ea typeface="ＭＳ Ｐゴシック" charset="0"/>
                <a:cs typeface="Arial"/>
              </a:rPr>
              <a:t>They are like demons in </a:t>
            </a:r>
            <a:r>
              <a:rPr lang="en-US" sz="2400" b="1" kern="0" dirty="0">
                <a:solidFill>
                  <a:srgbClr val="FFFF00"/>
                </a:solidFill>
                <a:latin typeface="Arial"/>
                <a:ea typeface="ＭＳ Ｐゴシック" charset="0"/>
                <a:cs typeface="Arial"/>
              </a:rPr>
              <a:t>everlasting chains</a:t>
            </a:r>
            <a:r>
              <a:rPr lang="en-US" sz="2400" b="1" kern="0" dirty="0">
                <a:solidFill>
                  <a:srgbClr val="FFFFFF"/>
                </a:solidFill>
                <a:latin typeface="Arial"/>
                <a:ea typeface="ＭＳ Ｐゴシック" charset="0"/>
                <a:cs typeface="Arial"/>
              </a:rPr>
              <a:t> (v. 6)</a:t>
            </a:r>
          </a:p>
          <a:p>
            <a:pPr marL="177800" indent="-177800" algn="l">
              <a:buFont typeface="Arial"/>
              <a:buChar char="•"/>
              <a:defRPr/>
            </a:pPr>
            <a:r>
              <a:rPr lang="en-US" sz="2400" b="1" kern="0" dirty="0">
                <a:solidFill>
                  <a:srgbClr val="FFFFFF"/>
                </a:solidFill>
                <a:latin typeface="Arial"/>
                <a:ea typeface="ＭＳ Ｐゴシック" charset="0"/>
                <a:cs typeface="Arial"/>
              </a:rPr>
              <a:t>They are like Sodomites who suffer </a:t>
            </a:r>
            <a:r>
              <a:rPr lang="en-US" sz="2400" b="1" kern="0" dirty="0">
                <a:solidFill>
                  <a:srgbClr val="FFFF00"/>
                </a:solidFill>
                <a:latin typeface="Arial"/>
                <a:ea typeface="ＭＳ Ｐゴシック" charset="0"/>
                <a:cs typeface="Arial"/>
              </a:rPr>
              <a:t>eternal fire</a:t>
            </a:r>
            <a:r>
              <a:rPr lang="en-US" sz="2400" b="1" kern="0" dirty="0">
                <a:solidFill>
                  <a:srgbClr val="FFFFFF"/>
                </a:solidFill>
                <a:latin typeface="Arial"/>
                <a:ea typeface="ＭＳ Ｐゴシック" charset="0"/>
                <a:cs typeface="Arial"/>
              </a:rPr>
              <a:t> (v. 7)</a:t>
            </a:r>
          </a:p>
          <a:p>
            <a:pPr marL="177800" indent="-177800" algn="l">
              <a:buFont typeface="Arial"/>
              <a:buChar char="•"/>
              <a:defRPr/>
            </a:pPr>
            <a:r>
              <a:rPr lang="en-US" sz="2400" b="1" kern="0" dirty="0">
                <a:solidFill>
                  <a:srgbClr val="FFFFFF"/>
                </a:solidFill>
                <a:latin typeface="Arial"/>
                <a:ea typeface="ＭＳ Ｐゴシック" charset="0"/>
                <a:cs typeface="Arial"/>
              </a:rPr>
              <a:t>They are reserved for </a:t>
            </a:r>
            <a:r>
              <a:rPr lang="ru-RU" sz="2400" b="1" kern="0" dirty="0">
                <a:solidFill>
                  <a:srgbClr val="FFFFFF"/>
                </a:solidFill>
                <a:latin typeface="Arial"/>
                <a:ea typeface="ＭＳ Ｐゴシック" charset="0"/>
                <a:cs typeface="Arial"/>
              </a:rPr>
              <a:t>"</a:t>
            </a:r>
            <a:r>
              <a:rPr lang="en-US" sz="2400" b="1" kern="0" dirty="0">
                <a:solidFill>
                  <a:srgbClr val="FFFF00"/>
                </a:solidFill>
                <a:latin typeface="Arial"/>
                <a:ea typeface="ＭＳ Ｐゴシック" charset="0"/>
                <a:cs typeface="Arial"/>
              </a:rPr>
              <a:t>blackest darkness</a:t>
            </a:r>
            <a:r>
              <a:rPr lang="ru-RU"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13)</a:t>
            </a:r>
          </a:p>
          <a:p>
            <a:pPr marL="177800" indent="-177800" algn="l">
              <a:buFont typeface="Arial"/>
              <a:buChar char="•"/>
              <a:defRPr/>
            </a:pPr>
            <a:r>
              <a:rPr lang="en-US" sz="2400" b="1" kern="0" dirty="0">
                <a:solidFill>
                  <a:srgbClr val="FFFFFF"/>
                </a:solidFill>
                <a:latin typeface="Arial"/>
                <a:ea typeface="ＭＳ Ｐゴシック" charset="0"/>
                <a:cs typeface="Arial"/>
              </a:rPr>
              <a:t>They </a:t>
            </a:r>
            <a:r>
              <a:rPr lang="ru-RU" sz="2400" b="1" kern="0" dirty="0">
                <a:solidFill>
                  <a:srgbClr val="FFFFFF"/>
                </a:solidFill>
                <a:latin typeface="Arial"/>
                <a:ea typeface="ＭＳ Ｐゴシック" charset="0"/>
                <a:cs typeface="Arial"/>
              </a:rPr>
              <a:t>"</a:t>
            </a:r>
            <a:r>
              <a:rPr lang="en-US" sz="2400" b="1" kern="0" dirty="0">
                <a:solidFill>
                  <a:srgbClr val="FFFF00"/>
                </a:solidFill>
                <a:latin typeface="Arial"/>
                <a:ea typeface="ＭＳ Ｐゴシック" charset="0"/>
                <a:cs typeface="Arial"/>
              </a:rPr>
              <a:t>do not have the Spirit</a:t>
            </a:r>
            <a:r>
              <a:rPr lang="ru-RU"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18) while all believers do have the Spirit (Rom 8:9b)</a:t>
            </a:r>
          </a:p>
        </p:txBody>
      </p:sp>
      <p:sp>
        <p:nvSpPr>
          <p:cNvPr id="7" name="Title 1"/>
          <p:cNvSpPr txBox="1">
            <a:spLocks/>
          </p:cNvSpPr>
          <p:nvPr/>
        </p:nvSpPr>
        <p:spPr bwMode="auto">
          <a:xfrm>
            <a:off x="0" y="6165304"/>
            <a:ext cx="9144000" cy="720080"/>
          </a:xfrm>
          <a:prstGeom prst="rect">
            <a:avLst/>
          </a:prstGeom>
          <a:solidFill>
            <a:srgbClr val="8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3200" b="1" kern="0" dirty="0">
                <a:solidFill>
                  <a:srgbClr val="FFFFFF"/>
                </a:solidFill>
                <a:latin typeface="Arial"/>
                <a:cs typeface="Arial"/>
              </a:rPr>
              <a:t>Does that sound like Christians?</a:t>
            </a:r>
            <a:endParaRPr lang="en-US" sz="3200" b="1" kern="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12746609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a:lum bright="14000" contrast="32000"/>
            <a:extLst>
              <a:ext uri="{28A0092B-C50C-407E-A947-70E740481C1C}">
                <a14:useLocalDpi xmlns:a14="http://schemas.microsoft.com/office/drawing/2010/main" val="0"/>
              </a:ext>
            </a:extLst>
          </a:blip>
          <a:srcRect l="51256" b="58084"/>
          <a:stretch>
            <a:fillRect/>
          </a:stretch>
        </p:blipFill>
        <p:spPr bwMode="auto">
          <a:xfrm>
            <a:off x="-152400" y="0"/>
            <a:ext cx="633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3">
            <a:lum bright="14000" contrast="32000"/>
            <a:extLst>
              <a:ext uri="{28A0092B-C50C-407E-A947-70E740481C1C}">
                <a14:useLocalDpi xmlns:a14="http://schemas.microsoft.com/office/drawing/2010/main" val="0"/>
              </a:ext>
            </a:extLst>
          </a:blip>
          <a:srcRect l="1508" t="57484" r="56558"/>
          <a:stretch>
            <a:fillRect/>
          </a:stretch>
        </p:blipFill>
        <p:spPr bwMode="auto">
          <a:xfrm>
            <a:off x="3770313" y="0"/>
            <a:ext cx="53736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a:outerShdw blurRad="63500" dist="35921" dir="2700000" algn="ctr" rotWithShape="0">
              <a:schemeClr val="bg2">
                <a:alpha val="74998"/>
              </a:schemeClr>
            </a:outerShdw>
          </a:effectLst>
        </p:spPr>
        <p:txBody>
          <a:bodyPr/>
          <a:lstStyle/>
          <a:p>
            <a:pPr eaLnBrk="1" hangingPunct="1">
              <a:defRPr/>
            </a:pPr>
            <a:r>
              <a:rPr lang="en-US" sz="4800" dirty="0">
                <a:latin typeface="Arial" charset="0"/>
                <a:cs typeface="Arial" charset="0"/>
              </a:rPr>
              <a:t>Judas: The Ultimate Pretender</a:t>
            </a:r>
          </a:p>
        </p:txBody>
      </p:sp>
    </p:spTree>
    <p:extLst>
      <p:ext uri="{BB962C8B-B14F-4D97-AF65-F5344CB8AC3E}">
        <p14:creationId xmlns:p14="http://schemas.microsoft.com/office/powerpoint/2010/main" val="979023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Destroy From Within</a:t>
            </a:r>
          </a:p>
        </p:txBody>
      </p:sp>
      <p:pic>
        <p:nvPicPr>
          <p:cNvPr id="117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36512" y="4725144"/>
            <a:ext cx="9144000" cy="1143000"/>
          </a:xfrm>
          <a:prstGeom prst="rect">
            <a:avLst/>
          </a:prstGeom>
          <a:solidFill>
            <a:srgbClr val="000514"/>
          </a:solidFill>
          <a:ln>
            <a:noFill/>
            <a:miter lim="800000"/>
            <a:headEnd/>
            <a:tailEnd/>
          </a:ln>
          <a:effectLst>
            <a:outerShdw blurRad="63500" dist="35921" dir="2700000" algn="ctr" rotWithShape="0">
              <a:srgbClr val="000514">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900" cap="none" spc="-100" normalizeH="0" baseline="0" noProof="0" dirty="0">
                <a:ln>
                  <a:noFill/>
                </a:ln>
                <a:solidFill>
                  <a:srgbClr val="E5E5FF"/>
                </a:solidFill>
                <a:effectLst>
                  <a:outerShdw blurRad="38100" dist="38100" dir="2700000" algn="tl">
                    <a:srgbClr val="000000"/>
                  </a:outerShdw>
                </a:effectLst>
                <a:uLnTx/>
                <a:uFillTx/>
                <a:latin typeface="Topic"/>
                <a:ea typeface="ＭＳ Ｐゴシック" charset="0"/>
                <a:cs typeface="Topic"/>
              </a:rPr>
              <a:t>The Men who Destroyed the Christian West</a:t>
            </a:r>
          </a:p>
        </p:txBody>
      </p:sp>
    </p:spTree>
    <p:extLst>
      <p:ext uri="{BB962C8B-B14F-4D97-AF65-F5344CB8AC3E}">
        <p14:creationId xmlns:p14="http://schemas.microsoft.com/office/powerpoint/2010/main" val="12657019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1392608"/>
            <a:ext cx="8136904" cy="5472608"/>
            <a:chOff x="179512" y="1392608"/>
            <a:chExt cx="8136904" cy="5472608"/>
          </a:xfrm>
        </p:grpSpPr>
        <p:sp>
          <p:nvSpPr>
            <p:cNvPr id="7" name="Oval 6"/>
            <p:cNvSpPr/>
            <p:nvPr/>
          </p:nvSpPr>
          <p:spPr bwMode="auto">
            <a:xfrm>
              <a:off x="179512" y="1392608"/>
              <a:ext cx="5616624" cy="5472608"/>
            </a:xfrm>
            <a:prstGeom prst="ellipse">
              <a:avLst/>
            </a:prstGeom>
            <a:solidFill>
              <a:schemeClr val="bg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Title 1"/>
            <p:cNvSpPr txBox="1">
              <a:spLocks/>
            </p:cNvSpPr>
            <p:nvPr/>
          </p:nvSpPr>
          <p:spPr bwMode="auto">
            <a:xfrm>
              <a:off x="5292080" y="1484784"/>
              <a:ext cx="3024336"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FFFF00"/>
                  </a:solidFill>
                  <a:effectLst/>
                  <a:latin typeface="Arial"/>
                  <a:cs typeface="Arial"/>
                </a:rPr>
                <a:t>All of Humanity</a:t>
              </a:r>
            </a:p>
          </p:txBody>
        </p:sp>
        <p:sp>
          <p:nvSpPr>
            <p:cNvPr id="13" name="Notched Right Arrow 12"/>
            <p:cNvSpPr/>
            <p:nvPr/>
          </p:nvSpPr>
          <p:spPr bwMode="auto">
            <a:xfrm rot="9702916">
              <a:off x="4572000" y="1700808"/>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2" name="Title 1"/>
          <p:cNvSpPr>
            <a:spLocks noGrp="1"/>
          </p:cNvSpPr>
          <p:nvPr>
            <p:ph type="title"/>
          </p:nvPr>
        </p:nvSpPr>
        <p:spPr>
          <a:xfrm>
            <a:off x="251520" y="44624"/>
            <a:ext cx="8892480" cy="1152128"/>
          </a:xfrm>
          <a:solidFill>
            <a:srgbClr val="010101"/>
          </a:solidFill>
        </p:spPr>
        <p:txBody>
          <a:bodyPr/>
          <a:lstStyle/>
          <a:p>
            <a:pPr algn="l"/>
            <a:r>
              <a:rPr lang="en-US">
                <a:latin typeface="Arial"/>
                <a:cs typeface="Arial"/>
              </a:rPr>
              <a:t>The “Professing Christian”</a:t>
            </a:r>
          </a:p>
        </p:txBody>
      </p:sp>
      <p:grpSp>
        <p:nvGrpSpPr>
          <p:cNvPr id="6" name="Group 5"/>
          <p:cNvGrpSpPr/>
          <p:nvPr/>
        </p:nvGrpSpPr>
        <p:grpSpPr>
          <a:xfrm>
            <a:off x="7740352" y="116632"/>
            <a:ext cx="1296144" cy="1800200"/>
            <a:chOff x="2267744" y="3789040"/>
            <a:chExt cx="1944216" cy="2664296"/>
          </a:xfrm>
          <a:solidFill>
            <a:schemeClr val="tx1"/>
          </a:solidFill>
        </p:grpSpPr>
        <p:sp>
          <p:nvSpPr>
            <p:cNvPr id="4" name="Cross 3"/>
            <p:cNvSpPr/>
            <p:nvPr/>
          </p:nvSpPr>
          <p:spPr bwMode="auto">
            <a:xfrm>
              <a:off x="2267744" y="3789040"/>
              <a:ext cx="1944216" cy="1944216"/>
            </a:xfrm>
            <a:prstGeom prst="plus">
              <a:avLst>
                <a:gd name="adj" fmla="val 31501"/>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ectangle 4"/>
            <p:cNvSpPr/>
            <p:nvPr/>
          </p:nvSpPr>
          <p:spPr bwMode="auto">
            <a:xfrm>
              <a:off x="2879812" y="5373216"/>
              <a:ext cx="720080" cy="1080120"/>
            </a:xfrm>
            <a:prstGeom prst="rect">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grpSp>
        <p:nvGrpSpPr>
          <p:cNvPr id="11" name="Group 10"/>
          <p:cNvGrpSpPr/>
          <p:nvPr/>
        </p:nvGrpSpPr>
        <p:grpSpPr>
          <a:xfrm>
            <a:off x="755576" y="3429000"/>
            <a:ext cx="3240360" cy="3240360"/>
            <a:chOff x="971600" y="3212976"/>
            <a:chExt cx="3240360" cy="3240360"/>
          </a:xfrm>
        </p:grpSpPr>
        <p:sp>
          <p:nvSpPr>
            <p:cNvPr id="9" name="Oval 8"/>
            <p:cNvSpPr/>
            <p:nvPr/>
          </p:nvSpPr>
          <p:spPr bwMode="auto">
            <a:xfrm>
              <a:off x="971600" y="3212976"/>
              <a:ext cx="3240360" cy="3240360"/>
            </a:xfrm>
            <a:prstGeom prst="ellipse">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 name="Title 1"/>
            <p:cNvSpPr txBox="1">
              <a:spLocks/>
            </p:cNvSpPr>
            <p:nvPr/>
          </p:nvSpPr>
          <p:spPr bwMode="auto">
            <a:xfrm>
              <a:off x="1331640" y="39330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000090"/>
                  </a:solidFill>
                  <a:effectLst/>
                  <a:latin typeface="Arial"/>
                  <a:cs typeface="Arial"/>
                </a:rPr>
                <a:t>Christians</a:t>
              </a:r>
            </a:p>
          </p:txBody>
        </p:sp>
      </p:grpSp>
      <p:sp>
        <p:nvSpPr>
          <p:cNvPr id="12" name="Title 1"/>
          <p:cNvSpPr txBox="1">
            <a:spLocks/>
          </p:cNvSpPr>
          <p:nvPr/>
        </p:nvSpPr>
        <p:spPr bwMode="auto">
          <a:xfrm>
            <a:off x="2843808" y="2564904"/>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chemeClr val="tx1"/>
                </a:solidFill>
                <a:effectLst/>
                <a:latin typeface="Arial"/>
                <a:cs typeface="Arial"/>
              </a:rPr>
              <a:t>Non-Christians</a:t>
            </a:r>
          </a:p>
        </p:txBody>
      </p:sp>
      <p:grpSp>
        <p:nvGrpSpPr>
          <p:cNvPr id="18" name="Group 17"/>
          <p:cNvGrpSpPr/>
          <p:nvPr/>
        </p:nvGrpSpPr>
        <p:grpSpPr>
          <a:xfrm>
            <a:off x="827584" y="1844824"/>
            <a:ext cx="2592288" cy="1368152"/>
            <a:chOff x="827584" y="1844824"/>
            <a:chExt cx="2592288" cy="1368152"/>
          </a:xfrm>
        </p:grpSpPr>
        <p:sp>
          <p:nvSpPr>
            <p:cNvPr id="16" name="Title 1"/>
            <p:cNvSpPr txBox="1">
              <a:spLocks/>
            </p:cNvSpPr>
            <p:nvPr/>
          </p:nvSpPr>
          <p:spPr bwMode="auto">
            <a:xfrm>
              <a:off x="827584" y="21328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chemeClr val="tx1"/>
                  </a:solidFill>
                  <a:effectLst/>
                  <a:latin typeface="Arial"/>
                  <a:cs typeface="Arial"/>
                </a:rPr>
                <a:t>Professors</a:t>
              </a:r>
            </a:p>
          </p:txBody>
        </p:sp>
        <p:sp>
          <p:nvSpPr>
            <p:cNvPr id="17" name="Oval 16"/>
            <p:cNvSpPr/>
            <p:nvPr/>
          </p:nvSpPr>
          <p:spPr bwMode="auto">
            <a:xfrm>
              <a:off x="827584" y="1844824"/>
              <a:ext cx="2520280" cy="1368152"/>
            </a:xfrm>
            <a:prstGeom prst="ellipse">
              <a:avLst/>
            </a:prstGeom>
            <a:noFill/>
            <a:ln w="38100" cap="sq"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14" name="Notched Right Arrow 13"/>
          <p:cNvSpPr/>
          <p:nvPr/>
        </p:nvSpPr>
        <p:spPr bwMode="auto">
          <a:xfrm rot="6412981">
            <a:off x="2039332" y="836332"/>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913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Jude benny_hinn-india.jpg"/>
          <p:cNvPicPr>
            <a:picLocks noChangeAspect="1"/>
          </p:cNvPicPr>
          <p:nvPr/>
        </p:nvPicPr>
        <p:blipFill>
          <a:blip r:embed="rId3">
            <a:extLst>
              <a:ext uri="{28A0092B-C50C-407E-A947-70E740481C1C}">
                <a14:useLocalDpi xmlns:a14="http://schemas.microsoft.com/office/drawing/2010/main" val="0"/>
              </a:ext>
            </a:extLst>
          </a:blip>
          <a:srcRect l="2719" r="2615"/>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p:spPr>
        <p:txBody>
          <a:bodyPr/>
          <a:lstStyle/>
          <a:p>
            <a:pPr eaLnBrk="1" hangingPunct="1">
              <a:defRPr/>
            </a:pPr>
            <a:r>
              <a:rPr lang="en-US" sz="4800" dirty="0">
                <a:effectLst>
                  <a:glow rad="228600">
                    <a:schemeClr val="bg2"/>
                  </a:glow>
                </a:effectLst>
                <a:latin typeface="Arial" charset="0"/>
                <a:cs typeface="Arial" charset="0"/>
              </a:rPr>
              <a:t>Pretenders Today</a:t>
            </a:r>
          </a:p>
        </p:txBody>
      </p:sp>
      <p:sp>
        <p:nvSpPr>
          <p:cNvPr id="5" name="Rectangle 1030"/>
          <p:cNvSpPr txBox="1">
            <a:spLocks noRot="1" noChangeArrowheads="1"/>
          </p:cNvSpPr>
          <p:nvPr/>
        </p:nvSpPr>
        <p:spPr bwMode="auto">
          <a:xfrm>
            <a:off x="-14288" y="6259513"/>
            <a:ext cx="6170613" cy="554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2400" dirty="0">
                <a:solidFill>
                  <a:srgbClr val="E5E5FF"/>
                </a:solidFill>
                <a:effectLst>
                  <a:glow rad="228600">
                    <a:srgbClr val="000514"/>
                  </a:glow>
                </a:effectLst>
                <a:latin typeface="Arial" charset="0"/>
                <a:cs typeface="Arial" charset="0"/>
              </a:rPr>
              <a:t>http://</a:t>
            </a:r>
            <a:r>
              <a:rPr lang="en-US" sz="2400" dirty="0" err="1">
                <a:solidFill>
                  <a:srgbClr val="E5E5FF"/>
                </a:solidFill>
                <a:effectLst>
                  <a:glow rad="228600">
                    <a:srgbClr val="000514"/>
                  </a:glow>
                </a:effectLst>
                <a:latin typeface="Arial" charset="0"/>
                <a:cs typeface="Arial" charset="0"/>
              </a:rPr>
              <a:t>deliveredbygrace.com</a:t>
            </a:r>
            <a:r>
              <a:rPr lang="en-US" sz="2400" dirty="0">
                <a:solidFill>
                  <a:srgbClr val="E5E5FF"/>
                </a:solidFill>
                <a:effectLst>
                  <a:glow rad="228600">
                    <a:srgbClr val="000514"/>
                  </a:glow>
                </a:effectLst>
                <a:latin typeface="Arial" charset="0"/>
                <a:cs typeface="Arial" charset="0"/>
              </a:rPr>
              <a:t>/?p=234</a:t>
            </a:r>
          </a:p>
        </p:txBody>
      </p:sp>
      <p:sp>
        <p:nvSpPr>
          <p:cNvPr id="4" name="Rectangle 1030"/>
          <p:cNvSpPr txBox="1">
            <a:spLocks noRot="1" noChangeArrowheads="1"/>
          </p:cNvSpPr>
          <p:nvPr/>
        </p:nvSpPr>
        <p:spPr bwMode="auto">
          <a:xfrm>
            <a:off x="3203575" y="2205038"/>
            <a:ext cx="4068763" cy="6477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4000" dirty="0">
                <a:solidFill>
                  <a:srgbClr val="E5E5FF"/>
                </a:solidFill>
                <a:effectLst>
                  <a:glow rad="228600">
                    <a:srgbClr val="000514"/>
                  </a:glow>
                </a:effectLst>
                <a:latin typeface="Arial" charset="0"/>
                <a:cs typeface="Arial" charset="0"/>
              </a:rPr>
              <a:t>Benny </a:t>
            </a:r>
            <a:r>
              <a:rPr lang="en-US" sz="4000" dirty="0" err="1">
                <a:solidFill>
                  <a:srgbClr val="E5E5FF"/>
                </a:solidFill>
                <a:effectLst>
                  <a:glow rad="228600">
                    <a:srgbClr val="000514"/>
                  </a:glow>
                </a:effectLst>
                <a:latin typeface="Arial" charset="0"/>
                <a:cs typeface="Arial" charset="0"/>
              </a:rPr>
              <a:t>Hinn</a:t>
            </a:r>
            <a:endParaRPr lang="en-US" sz="4000" dirty="0">
              <a:solidFill>
                <a:srgbClr val="E5E5FF"/>
              </a:solidFill>
              <a:effectLst>
                <a:glow rad="228600">
                  <a:srgbClr val="000514"/>
                </a:glow>
              </a:effectLst>
              <a:latin typeface="Arial" charset="0"/>
              <a:cs typeface="Arial" charset="0"/>
            </a:endParaRPr>
          </a:p>
        </p:txBody>
      </p:sp>
      <p:sp>
        <p:nvSpPr>
          <p:cNvPr id="6" name="Rectangle 1030"/>
          <p:cNvSpPr txBox="1">
            <a:spLocks noRot="1" noChangeArrowheads="1"/>
          </p:cNvSpPr>
          <p:nvPr/>
        </p:nvSpPr>
        <p:spPr bwMode="auto">
          <a:xfrm>
            <a:off x="34925" y="0"/>
            <a:ext cx="9074150" cy="2133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ru-RU"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He promises to heal all – every one, any, any whatsoever, everything – all our diseases! That means not even a headache, sinus problem, not even a toothache – nothing! No sickness should come your way. God heals all your diseases.</a:t>
            </a:r>
            <a:r>
              <a:rPr lang="ru-RU"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 </a:t>
            </a:r>
          </a:p>
        </p:txBody>
      </p:sp>
      <p:sp>
        <p:nvSpPr>
          <p:cNvPr id="7" name="Rectangle 1030"/>
          <p:cNvSpPr txBox="1">
            <a:spLocks noRot="1" noChangeArrowheads="1"/>
          </p:cNvSpPr>
          <p:nvPr/>
        </p:nvSpPr>
        <p:spPr bwMode="auto">
          <a:xfrm>
            <a:off x="3563938" y="2924175"/>
            <a:ext cx="3455987" cy="9144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3200" i="1" dirty="0">
                <a:solidFill>
                  <a:srgbClr val="E5E5FF"/>
                </a:solidFill>
                <a:effectLst>
                  <a:glow rad="228600">
                    <a:srgbClr val="000514"/>
                  </a:glow>
                </a:effectLst>
                <a:latin typeface="Arial" charset="0"/>
                <a:cs typeface="Arial" charset="0"/>
              </a:rPr>
              <a:t>Rise and Be Healed</a:t>
            </a:r>
            <a:r>
              <a:rPr lang="en-US" sz="3200" dirty="0">
                <a:solidFill>
                  <a:srgbClr val="E5E5FF"/>
                </a:solidFill>
                <a:effectLst>
                  <a:glow rad="228600">
                    <a:srgbClr val="000514"/>
                  </a:glow>
                </a:effectLst>
                <a:latin typeface="Arial" charset="0"/>
                <a:cs typeface="Arial" charset="0"/>
              </a:rPr>
              <a:t>, 32</a:t>
            </a:r>
            <a:endParaRPr lang="en-US" sz="3200" i="1" dirty="0">
              <a:solidFill>
                <a:srgbClr val="E5E5FF"/>
              </a:solidFill>
              <a:effectLst>
                <a:glow rad="228600">
                  <a:srgbClr val="000514"/>
                </a:glow>
              </a:effectLst>
              <a:latin typeface="Arial" charset="0"/>
              <a:cs typeface="Arial" charset="0"/>
            </a:endParaRPr>
          </a:p>
        </p:txBody>
      </p:sp>
    </p:spTree>
    <p:extLst>
      <p:ext uri="{BB962C8B-B14F-4D97-AF65-F5344CB8AC3E}">
        <p14:creationId xmlns:p14="http://schemas.microsoft.com/office/powerpoint/2010/main" val="3651999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2819400"/>
          </a:xfrm>
        </p:spPr>
        <p:txBody>
          <a:bodyPr/>
          <a:lstStyle/>
          <a:p>
            <a:r>
              <a:rPr lang="en-US" sz="6000" b="1"/>
              <a:t>Three OT Examples of Pretenders (Jude 5-7)</a:t>
            </a:r>
          </a:p>
        </p:txBody>
      </p:sp>
    </p:spTree>
    <p:extLst>
      <p:ext uri="{BB962C8B-B14F-4D97-AF65-F5344CB8AC3E}">
        <p14:creationId xmlns:p14="http://schemas.microsoft.com/office/powerpoint/2010/main" val="3798373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I want to remind you, though you already know these things, that Jesus first rescued the nation of Israel from Egypt, but later he destroyed those who did not remain faithful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755576" y="3645024"/>
            <a:ext cx="7406537" cy="2880320"/>
          </a:xfrm>
          <a:prstGeom prst="rect">
            <a:avLst/>
          </a:prstGeom>
        </p:spPr>
      </p:pic>
    </p:spTree>
    <p:extLst>
      <p:ext uri="{BB962C8B-B14F-4D97-AF65-F5344CB8AC3E}">
        <p14:creationId xmlns:p14="http://schemas.microsoft.com/office/powerpoint/2010/main" val="38814343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b="1">
                <a:solidFill>
                  <a:srgbClr val="FFD34A"/>
                </a:solidFill>
                <a:latin typeface="Times" pitchFamily="-111" charset="0"/>
                <a:ea typeface="Times New Roman" pitchFamily="-111" charset="0"/>
                <a:cs typeface="Times New Roman" pitchFamily="-111" charset="0"/>
              </a:rPr>
              <a:t> DRESSING</a:t>
            </a:r>
          </a:p>
          <a:p>
            <a:pPr eaLnBrk="0" hangingPunct="0">
              <a:defRPr/>
            </a:pPr>
            <a:r>
              <a:rPr lang="en-US" b="1">
                <a:solidFill>
                  <a:srgbClr val="FFD34A"/>
                </a:solidFill>
                <a:latin typeface="Times" pitchFamily="-111" charset="0"/>
                <a:ea typeface="Times New Roman" pitchFamily="-111" charset="0"/>
                <a:cs typeface="Times New Roman" pitchFamily="-111" charset="0"/>
              </a:rPr>
              <a:t>        THE                                    </a:t>
            </a:r>
          </a:p>
          <a:p>
            <a:pPr eaLnBrk="0" hangingPunct="0">
              <a:defRPr/>
            </a:pPr>
            <a:r>
              <a:rPr lang="en-US" b="1">
                <a:solidFill>
                  <a:srgbClr val="FFD34A"/>
                </a:solidFill>
                <a:latin typeface="Times" pitchFamily="-111" charset="0"/>
                <a:ea typeface="Times New Roman" pitchFamily="-111" charset="0"/>
                <a:cs typeface="Times New Roman" pitchFamily="-111" charset="0"/>
              </a:rPr>
              <a:t>   STAGE</a:t>
            </a:r>
          </a:p>
        </p:txBody>
      </p:sp>
      <p:sp>
        <p:nvSpPr>
          <p:cNvPr id="1710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171012" name="Line 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171013" name="Text Box 5"/>
          <p:cNvSpPr txBox="1">
            <a:spLocks noChangeArrowheads="1"/>
          </p:cNvSpPr>
          <p:nvPr/>
        </p:nvSpPr>
        <p:spPr bwMode="auto">
          <a:xfrm>
            <a:off x="1770063" y="44450"/>
            <a:ext cx="2874962"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eaLnBrk="0" hangingPunct="0">
              <a:spcBef>
                <a:spcPct val="50000"/>
              </a:spcBef>
              <a:defRPr/>
            </a:pPr>
            <a:r>
              <a:rPr lang="en-US" sz="1200" b="1">
                <a:solidFill>
                  <a:srgbClr val="FFFFFF"/>
                </a:solidFill>
                <a:latin typeface="Comic Sans MS" pitchFamily="-111" charset="0"/>
                <a:ea typeface="Times New Roman" pitchFamily="-111" charset="0"/>
                <a:cs typeface="Times New Roman" pitchFamily="-111" charset="0"/>
              </a:rPr>
              <a:t>Num. 32:49; 34:1</a:t>
            </a:r>
          </a:p>
        </p:txBody>
      </p:sp>
      <p:sp>
        <p:nvSpPr>
          <p:cNvPr id="276485" name="Text Box 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171015"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24</a:t>
            </a:r>
          </a:p>
        </p:txBody>
      </p:sp>
      <p:sp>
        <p:nvSpPr>
          <p:cNvPr id="276487" name="Text Box 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26-29</a:t>
            </a:r>
          </a:p>
        </p:txBody>
      </p:sp>
      <p:pic>
        <p:nvPicPr>
          <p:cNvPr id="171017" name="Picture 9" descr="Red Canyon6"/>
          <p:cNvPicPr preferRelativeResize="0">
            <a:picLocks noChangeAspect="1" noChangeArrowheads="1"/>
          </p:cNvPicPr>
          <p:nvPr>
            <p:custDataLst>
              <p:tags r:id="rId1"/>
            </p:custDataLst>
          </p:nvPr>
        </p:nvPicPr>
        <p:blipFill>
          <a:blip r:embed="rId11"/>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8" name="Picture 10" descr="Nahal Zin from above, tb n062400 sr"/>
          <p:cNvPicPr preferRelativeResize="0">
            <a:picLocks noChangeAspect="1" noChangeArrowheads="1"/>
          </p:cNvPicPr>
          <p:nvPr>
            <p:custDataLst>
              <p:tags r:id="rId2"/>
            </p:custDataLst>
          </p:nvPr>
        </p:nvPicPr>
        <p:blipFill>
          <a:blip r:embed="rId12"/>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9" name="Picture 11" descr="Nahal Zin rugged mountains, 72-5tb"/>
          <p:cNvPicPr preferRelativeResize="0">
            <a:picLocks noChangeAspect="1" noChangeArrowheads="1"/>
          </p:cNvPicPr>
          <p:nvPr>
            <p:custDataLst>
              <p:tags r:id="rId3"/>
            </p:custDataLst>
          </p:nvPr>
        </p:nvPicPr>
        <p:blipFill>
          <a:blip r:embed="rId13"/>
          <a:srcRect r="519" b="1036"/>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20" name="Picture 12" descr="Machtesh Gadol looking south, tb n121701"/>
          <p:cNvPicPr preferRelativeResize="0">
            <a:picLocks noChangeAspect="1" noChangeArrowheads="1"/>
          </p:cNvPicPr>
          <p:nvPr>
            <p:custDataLst>
              <p:tags r:id="rId4"/>
            </p:custDataLst>
          </p:nvPr>
        </p:nvPicPr>
        <p:blipFill>
          <a:blip r:embed="rId14"/>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76492" name="Rectangle 1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3" name="Rectangle 14"/>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40</a:t>
            </a:r>
          </a:p>
        </p:txBody>
      </p:sp>
      <p:sp>
        <p:nvSpPr>
          <p:cNvPr id="276494" name="AutoShape 1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5" name="Rectangle 1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6" name="AutoShape 1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7" name="Line 1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498" name="Line 1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499" name="Line 2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500" name="Line 2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501" name="Line 2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502" name="Rectangle 23"/>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MOSES</a:t>
            </a:r>
          </a:p>
        </p:txBody>
      </p:sp>
      <p:sp>
        <p:nvSpPr>
          <p:cNvPr id="276503" name="Rectangle 24"/>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Sinai</a:t>
            </a:r>
          </a:p>
        </p:txBody>
      </p:sp>
      <p:sp>
        <p:nvSpPr>
          <p:cNvPr id="276504" name="Rectangle 25"/>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M - C - C</a:t>
            </a:r>
          </a:p>
        </p:txBody>
      </p:sp>
      <p:sp>
        <p:nvSpPr>
          <p:cNvPr id="276505" name="Rectangle 26"/>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Kadesh Barnea</a:t>
            </a:r>
          </a:p>
        </p:txBody>
      </p:sp>
      <p:sp>
        <p:nvSpPr>
          <p:cNvPr id="276506" name="Rectangle 27"/>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40</a:t>
            </a:r>
          </a:p>
        </p:txBody>
      </p:sp>
      <p:sp>
        <p:nvSpPr>
          <p:cNvPr id="27650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508" name="Rectangle 29"/>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Exodus</a:t>
            </a:r>
          </a:p>
        </p:txBody>
      </p:sp>
      <p:pic>
        <p:nvPicPr>
          <p:cNvPr id="171038" name="Picture 30" descr="Machtesh Gadol looking southeast, tb n121701"/>
          <p:cNvPicPr preferRelativeResize="0">
            <a:picLocks noChangeAspect="1" noChangeArrowheads="1"/>
          </p:cNvPicPr>
          <p:nvPr>
            <p:custDataLst>
              <p:tags r:id="rId5"/>
            </p:custDataLst>
          </p:nvPr>
        </p:nvPicPr>
        <p:blipFill>
          <a:blip r:embed="rId15"/>
          <a:srcRect/>
          <a:stretch>
            <a:fillRect/>
          </a:stretch>
        </p:blipFill>
        <p:spPr bwMode="auto">
          <a:xfrm>
            <a:off x="2943225" y="868363"/>
            <a:ext cx="2633663" cy="197643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39" name="Picture 31" descr="Machtesh Ramon from north2, df 111001"/>
          <p:cNvPicPr preferRelativeResize="0">
            <a:picLocks noChangeAspect="1" noChangeArrowheads="1"/>
          </p:cNvPicPr>
          <p:nvPr>
            <p:custDataLst>
              <p:tags r:id="rId6"/>
            </p:custDataLst>
          </p:nvPr>
        </p:nvPicPr>
        <p:blipFill>
          <a:blip r:embed="rId16"/>
          <a:srcRect/>
          <a:stretch>
            <a:fillRect/>
          </a:stretch>
        </p:blipFill>
        <p:spPr bwMode="auto">
          <a:xfrm>
            <a:off x="2432050" y="20955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40" name="Picture 32" descr="Solomon's Pillars, df 101101"/>
          <p:cNvPicPr preferRelativeResize="0">
            <a:picLocks noChangeAspect="1" noChangeArrowheads="1"/>
          </p:cNvPicPr>
          <p:nvPr>
            <p:custDataLst>
              <p:tags r:id="rId7"/>
            </p:custDataLst>
          </p:nvPr>
        </p:nvPicPr>
        <p:blipFill>
          <a:blip r:embed="rId17"/>
          <a:srcRect/>
          <a:stretch>
            <a:fillRect/>
          </a:stretch>
        </p:blipFill>
        <p:spPr bwMode="auto">
          <a:xfrm>
            <a:off x="560388" y="21447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171041" name="Picture 33" descr="Machtesh Qatan from east2, tb n112500 sr"/>
          <p:cNvPicPr preferRelativeResize="0">
            <a:picLocks noChangeAspect="1" noChangeArrowheads="1"/>
          </p:cNvPicPr>
          <p:nvPr>
            <p:custDataLst>
              <p:tags r:id="rId8"/>
            </p:custDataLst>
          </p:nvPr>
        </p:nvPicPr>
        <p:blipFill>
          <a:blip r:embed="rId18"/>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171042" name="Text Box 34"/>
          <p:cNvSpPr txBox="1">
            <a:spLocks noChangeArrowheads="1"/>
          </p:cNvSpPr>
          <p:nvPr/>
        </p:nvSpPr>
        <p:spPr bwMode="auto">
          <a:xfrm>
            <a:off x="1587500" y="1228725"/>
            <a:ext cx="6351588" cy="33829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r>
              <a:rPr lang="en-US" sz="7200" b="1">
                <a:solidFill>
                  <a:srgbClr val="FFEA18"/>
                </a:solidFill>
                <a:latin typeface="Comic Sans MS" charset="0"/>
                <a:cs typeface="Times New Roman" charset="0"/>
              </a:rPr>
              <a:t>YOU MEAN…</a:t>
            </a:r>
            <a:br>
              <a:rPr lang="en-US" sz="7200" b="1">
                <a:solidFill>
                  <a:srgbClr val="FFEA18"/>
                </a:solidFill>
                <a:latin typeface="Comic Sans MS" charset="0"/>
                <a:cs typeface="Times New Roman" charset="0"/>
              </a:rPr>
            </a:br>
            <a:r>
              <a:rPr lang="en-US" sz="7200" b="1">
                <a:solidFill>
                  <a:srgbClr val="FFEA18"/>
                </a:solidFill>
                <a:latin typeface="Comic Sans MS" charset="0"/>
                <a:cs typeface="Times New Roman" charset="0"/>
              </a:rPr>
              <a:t>40 YEARS? OUT HERE?</a:t>
            </a:r>
          </a:p>
        </p:txBody>
      </p:sp>
      <p:sp>
        <p:nvSpPr>
          <p:cNvPr id="171043" name="Rectangle 35"/>
          <p:cNvSpPr>
            <a:spLocks noGrp="1" noChangeArrowheads="1"/>
          </p:cNvSpPr>
          <p:nvPr>
            <p:ph type="title" idx="4294967295"/>
          </p:nvPr>
        </p:nvSpPr>
        <p:spPr bwMode="auto">
          <a:xfrm>
            <a:off x="0" y="6096000"/>
            <a:ext cx="9144000" cy="762000"/>
          </a:xfrm>
          <a:prstGeom prst="rect">
            <a:avLst/>
          </a:prstGeom>
          <a:ln>
            <a:miter lim="800000"/>
            <a:headEnd/>
            <a:tailEnd/>
          </a:ln>
        </p:spPr>
        <p:txBody>
          <a:bodyPr/>
          <a:lstStyle/>
          <a:p>
            <a:pPr algn="ctr" eaLnBrk="1" hangingPunct="1">
              <a:defRPr/>
            </a:pPr>
            <a:r>
              <a:rPr lang="en-US" b="1" dirty="0">
                <a:latin typeface="Arial"/>
                <a:cs typeface="Arial"/>
              </a:rPr>
              <a:t>Divine Discipline</a:t>
            </a:r>
          </a:p>
        </p:txBody>
      </p:sp>
    </p:spTree>
    <p:extLst>
      <p:ext uri="{BB962C8B-B14F-4D97-AF65-F5344CB8AC3E}">
        <p14:creationId xmlns:p14="http://schemas.microsoft.com/office/powerpoint/2010/main" val="155294076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1020"/>
                                        </p:tgtEl>
                                        <p:attrNameLst>
                                          <p:attrName>style.visibility</p:attrName>
                                        </p:attrNameLst>
                                      </p:cBhvr>
                                      <p:to>
                                        <p:strVal val="visible"/>
                                      </p:to>
                                    </p:set>
                                    <p:animEffect transition="in" filter="wipe(right)">
                                      <p:cBhvr>
                                        <p:cTn id="7" dur="500"/>
                                        <p:tgtEl>
                                          <p:spTgt spid="171020"/>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71018"/>
                                        </p:tgtEl>
                                        <p:attrNameLst>
                                          <p:attrName>style.visibility</p:attrName>
                                        </p:attrNameLst>
                                      </p:cBhvr>
                                      <p:to>
                                        <p:strVal val="visible"/>
                                      </p:to>
                                    </p:set>
                                    <p:animEffect transition="in" filter="wipe(right)">
                                      <p:cBhvr>
                                        <p:cTn id="11" dur="500"/>
                                        <p:tgtEl>
                                          <p:spTgt spid="171018"/>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171019"/>
                                        </p:tgtEl>
                                        <p:attrNameLst>
                                          <p:attrName>style.visibility</p:attrName>
                                        </p:attrNameLst>
                                      </p:cBhvr>
                                      <p:to>
                                        <p:strVal val="visible"/>
                                      </p:to>
                                    </p:set>
                                    <p:animEffect transition="in" filter="wipe(left)">
                                      <p:cBhvr>
                                        <p:cTn id="15" dur="500"/>
                                        <p:tgtEl>
                                          <p:spTgt spid="171019"/>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71017"/>
                                        </p:tgtEl>
                                        <p:attrNameLst>
                                          <p:attrName>style.visibility</p:attrName>
                                        </p:attrNameLst>
                                      </p:cBhvr>
                                      <p:to>
                                        <p:strVal val="visible"/>
                                      </p:to>
                                    </p:set>
                                    <p:animEffect transition="in" filter="wipe(left)">
                                      <p:cBhvr>
                                        <p:cTn id="19" dur="500"/>
                                        <p:tgtEl>
                                          <p:spTgt spid="17101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1038"/>
                                        </p:tgtEl>
                                        <p:attrNameLst>
                                          <p:attrName>style.visibility</p:attrName>
                                        </p:attrNameLst>
                                      </p:cBhvr>
                                      <p:to>
                                        <p:strVal val="visible"/>
                                      </p:to>
                                    </p:set>
                                    <p:animEffect transition="in" filter="wipe(right)">
                                      <p:cBhvr>
                                        <p:cTn id="23" dur="500"/>
                                        <p:tgtEl>
                                          <p:spTgt spid="171038"/>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171041"/>
                                        </p:tgtEl>
                                        <p:attrNameLst>
                                          <p:attrName>style.visibility</p:attrName>
                                        </p:attrNameLst>
                                      </p:cBhvr>
                                      <p:to>
                                        <p:strVal val="visible"/>
                                      </p:to>
                                    </p:set>
                                    <p:animEffect transition="in" filter="wipe(right)">
                                      <p:cBhvr>
                                        <p:cTn id="27" dur="500"/>
                                        <p:tgtEl>
                                          <p:spTgt spid="17104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1040"/>
                                        </p:tgtEl>
                                        <p:attrNameLst>
                                          <p:attrName>style.visibility</p:attrName>
                                        </p:attrNameLst>
                                      </p:cBhvr>
                                      <p:to>
                                        <p:strVal val="visible"/>
                                      </p:to>
                                    </p:set>
                                    <p:animEffect transition="in" filter="wipe(right)">
                                      <p:cBhvr>
                                        <p:cTn id="31" dur="500"/>
                                        <p:tgtEl>
                                          <p:spTgt spid="17104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1039"/>
                                        </p:tgtEl>
                                        <p:attrNameLst>
                                          <p:attrName>style.visibility</p:attrName>
                                        </p:attrNameLst>
                                      </p:cBhvr>
                                      <p:to>
                                        <p:strVal val="visible"/>
                                      </p:to>
                                    </p:set>
                                    <p:animEffect transition="in" filter="wipe(left)">
                                      <p:cBhvr>
                                        <p:cTn id="35" dur="500"/>
                                        <p:tgtEl>
                                          <p:spTgt spid="171039"/>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171042"/>
                                        </p:tgtEl>
                                        <p:attrNameLst>
                                          <p:attrName>style.visibility</p:attrName>
                                        </p:attrNameLst>
                                      </p:cBhvr>
                                      <p:to>
                                        <p:strVal val="visible"/>
                                      </p:to>
                                    </p:set>
                                    <p:anim calcmode="lin" valueType="num">
                                      <p:cBhvr>
                                        <p:cTn id="39" dur="500" fill="hold"/>
                                        <p:tgtEl>
                                          <p:spTgt spid="171042"/>
                                        </p:tgtEl>
                                        <p:attrNameLst>
                                          <p:attrName>ppt_w</p:attrName>
                                        </p:attrNameLst>
                                      </p:cBhvr>
                                      <p:tavLst>
                                        <p:tav tm="0">
                                          <p:val>
                                            <p:fltVal val="0"/>
                                          </p:val>
                                        </p:tav>
                                        <p:tav tm="100000">
                                          <p:val>
                                            <p:strVal val="#ppt_w"/>
                                          </p:val>
                                        </p:tav>
                                      </p:tavLst>
                                    </p:anim>
                                    <p:anim calcmode="lin" valueType="num">
                                      <p:cBhvr>
                                        <p:cTn id="40" dur="500" fill="hold"/>
                                        <p:tgtEl>
                                          <p:spTgt spid="171042"/>
                                        </p:tgtEl>
                                        <p:attrNameLst>
                                          <p:attrName>ppt_h</p:attrName>
                                        </p:attrNameLst>
                                      </p:cBhvr>
                                      <p:tavLst>
                                        <p:tav tm="0">
                                          <p:val>
                                            <p:fltVal val="0"/>
                                          </p:val>
                                        </p:tav>
                                        <p:tav tm="100000">
                                          <p:val>
                                            <p:strVal val="#ppt_h"/>
                                          </p:val>
                                        </p:tav>
                                      </p:tavLst>
                                    </p:anim>
                                    <p:anim calcmode="lin" valueType="num">
                                      <p:cBhvr>
                                        <p:cTn id="41" dur="500" fill="hold"/>
                                        <p:tgtEl>
                                          <p:spTgt spid="171042"/>
                                        </p:tgtEl>
                                        <p:attrNameLst>
                                          <p:attrName>ppt_x</p:attrName>
                                        </p:attrNameLst>
                                      </p:cBhvr>
                                      <p:tavLst>
                                        <p:tav tm="0">
                                          <p:val>
                                            <p:fltVal val="0.5"/>
                                          </p:val>
                                        </p:tav>
                                        <p:tav tm="100000">
                                          <p:val>
                                            <p:strVal val="#ppt_x"/>
                                          </p:val>
                                        </p:tav>
                                      </p:tavLst>
                                    </p:anim>
                                    <p:anim calcmode="lin" valueType="num">
                                      <p:cBhvr>
                                        <p:cTn id="42" dur="500" fill="hold"/>
                                        <p:tgtEl>
                                          <p:spTgt spid="17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autoUpdateAnimBg="0"/>
      <p:bldP spid="171018" grpId="0" autoUpdateAnimBg="0"/>
      <p:bldP spid="171019" grpId="0" autoUpdateAnimBg="0"/>
      <p:bldP spid="171041" grpId="0" autoUpdateAnimBg="0"/>
      <p:bldP spid="17104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the Lord sent poisonous snakes among the people, and many were bitten and died.  </a:t>
            </a:r>
            <a:r>
              <a:rPr lang="en-US" sz="3200" b="1" baseline="30000" dirty="0">
                <a:effectLst>
                  <a:glow rad="127000">
                    <a:schemeClr val="tx1"/>
                  </a:glow>
                </a:effectLst>
                <a:latin typeface="Arial" charset="0"/>
                <a:ea typeface="ＭＳ Ｐゴシック" charset="0"/>
                <a:cs typeface="ＭＳ Ｐゴシック" charset="0"/>
              </a:rPr>
              <a:t>7</a:t>
            </a:r>
            <a:r>
              <a:rPr lang="en-US" sz="3200" b="1" dirty="0">
                <a:effectLst>
                  <a:glow rad="127000">
                    <a:schemeClr val="tx1"/>
                  </a:glow>
                </a:effectLst>
                <a:latin typeface="Arial" charset="0"/>
                <a:ea typeface="ＭＳ Ｐゴシック" charset="0"/>
                <a:cs typeface="ＭＳ Ｐゴシック" charset="0"/>
              </a:rPr>
              <a:t>Then the people came to Moses and cried out,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have sinned by speaking against the Lord and against you. Pray that the Lord will take away the snakes.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So Moses prayed for the people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(Numbers 21:6-7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a:srcRect t="31647"/>
          <a:stretch/>
        </p:blipFill>
        <p:spPr>
          <a:xfrm>
            <a:off x="0" y="3734726"/>
            <a:ext cx="9138760" cy="3123274"/>
          </a:xfrm>
          <a:prstGeom prst="rect">
            <a:avLst/>
          </a:prstGeom>
        </p:spPr>
      </p:pic>
    </p:spTree>
    <p:extLst>
      <p:ext uri="{BB962C8B-B14F-4D97-AF65-F5344CB8AC3E}">
        <p14:creationId xmlns:p14="http://schemas.microsoft.com/office/powerpoint/2010/main" val="18557291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2" descr="Jude 6 DemonInChains.jpg"/>
          <p:cNvPicPr>
            <a:picLocks noChangeAspect="1"/>
          </p:cNvPicPr>
          <p:nvPr/>
        </p:nvPicPr>
        <p:blipFill>
          <a:blip r:embed="rId3">
            <a:extLst>
              <a:ext uri="{28A0092B-C50C-407E-A947-70E740481C1C}">
                <a14:useLocalDpi xmlns:a14="http://schemas.microsoft.com/office/drawing/2010/main" val="0"/>
              </a:ext>
            </a:extLst>
          </a:blip>
          <a:srcRect b="3394"/>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2"/>
          <p:cNvSpPr>
            <a:spLocks noGrp="1" noRot="1" noChangeArrowheads="1"/>
          </p:cNvSpPr>
          <p:nvPr>
            <p:ph type="title"/>
          </p:nvPr>
        </p:nvSpPr>
        <p:spPr>
          <a:xfrm>
            <a:off x="323850" y="765175"/>
            <a:ext cx="8229600" cy="935038"/>
          </a:xfrm>
        </p:spPr>
        <p:txBody>
          <a:bodyPr/>
          <a:lstStyle/>
          <a:p>
            <a:pPr algn="r"/>
            <a:r>
              <a:rPr lang="en-US">
                <a:solidFill>
                  <a:srgbClr val="FFFFFF"/>
                </a:solidFill>
                <a:latin typeface="Arial" charset="0"/>
                <a:ea typeface="ＭＳ Ｐゴシック" charset="0"/>
                <a:cs typeface="ＭＳ Ｐゴシック" charset="0"/>
              </a:rPr>
              <a:t>The Angels</a:t>
            </a:r>
          </a:p>
        </p:txBody>
      </p:sp>
      <p:sp>
        <p:nvSpPr>
          <p:cNvPr id="7" name="Rectangle 3"/>
          <p:cNvSpPr txBox="1">
            <a:spLocks noChangeArrowheads="1"/>
          </p:cNvSpPr>
          <p:nvPr/>
        </p:nvSpPr>
        <p:spPr bwMode="auto">
          <a:xfrm>
            <a:off x="1908175" y="2060575"/>
            <a:ext cx="7056438"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r">
              <a:buFontTx/>
              <a:buNone/>
              <a:defRPr/>
            </a:pPr>
            <a:r>
              <a:rPr lang="ru-RU"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And I remind you of the angels who did not stay within the limits of authority God gave them but left the place where they belonged. </a:t>
            </a:r>
            <a:r>
              <a:rPr lang="en-US" b="1" dirty="0">
                <a:solidFill>
                  <a:srgbClr val="FFFF00"/>
                </a:solidFill>
                <a:effectLst>
                  <a:outerShdw blurRad="38100" dist="38100" dir="2700000" algn="tl">
                    <a:srgbClr val="000000">
                      <a:alpha val="43137"/>
                    </a:srgbClr>
                  </a:outerShdw>
                </a:effectLst>
                <a:latin typeface="Arial"/>
              </a:rPr>
              <a:t>God has kept them securely chained in prisons of darkness, waiting for the great day of judgment</a:t>
            </a:r>
            <a:r>
              <a:rPr lang="ru-RU"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(Jude 6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pic>
        <p:nvPicPr>
          <p:cNvPr id="198660" name="Picture 1" descr="Jude 6 Demon Chain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33838"/>
            <a:ext cx="1728787" cy="2576512"/>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9866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Tree>
    <p:extLst>
      <p:ext uri="{BB962C8B-B14F-4D97-AF65-F5344CB8AC3E}">
        <p14:creationId xmlns:p14="http://schemas.microsoft.com/office/powerpoint/2010/main" val="2500598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forget Sodom and Gomorrah and their neighboring towns, which were filled with immorality and every kind of sexual perversion.</a:t>
            </a:r>
          </a:p>
        </p:txBody>
      </p:sp>
      <p:sp>
        <p:nvSpPr>
          <p:cNvPr id="4" name="TextBox 3"/>
          <p:cNvSpPr txBox="1"/>
          <p:nvPr/>
        </p:nvSpPr>
        <p:spPr>
          <a:xfrm>
            <a:off x="3089479" y="5011038"/>
            <a:ext cx="184666" cy="461665"/>
          </a:xfrm>
          <a:prstGeom prst="rect">
            <a:avLst/>
          </a:prstGeom>
          <a:noFill/>
        </p:spPr>
        <p:txBody>
          <a:bodyPr wrap="none" rtlCol="0">
            <a:spAutoFit/>
          </a:bodyPr>
          <a:lstStyle/>
          <a:p>
            <a:endParaRPr lang="en-US" dirty="0"/>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effectLst>
                  <a:glow rad="127000">
                    <a:schemeClr val="tx1"/>
                  </a:glow>
                </a:effectLst>
                <a:latin typeface="Arial" charset="0"/>
                <a:ea typeface="ＭＳ Ｐゴシック" charset="0"/>
                <a:cs typeface="ＭＳ Ｐゴシック" charset="0"/>
              </a:rPr>
              <a:t>Those cities were destroyed by fire and serve as a warning of the eternal fire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judgment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8113645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en-US" sz="6000" b="1"/>
              <a:t>The Behavior of Pretenders (Jude 8-13)</a:t>
            </a:r>
          </a:p>
        </p:txBody>
      </p:sp>
    </p:spTree>
    <p:extLst>
      <p:ext uri="{BB962C8B-B14F-4D97-AF65-F5344CB8AC3E}">
        <p14:creationId xmlns:p14="http://schemas.microsoft.com/office/powerpoint/2010/main" val="3600314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9775"/>
          <a:stretch/>
        </p:blipFill>
        <p:spPr>
          <a:xfrm>
            <a:off x="539552" y="2544191"/>
            <a:ext cx="8028384" cy="43411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the same way, these people—who claim authority from their dreams—live immoral lives, defy authority, and scoff at supernatural beings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20202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don</a:t>
            </a:r>
            <a:r>
              <a:rPr lang="uk-UA" sz="3600" b="1" dirty="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t wear nametags</a:t>
            </a:r>
          </a:p>
        </p:txBody>
      </p:sp>
    </p:spTree>
    <p:extLst>
      <p:ext uri="{BB962C8B-B14F-4D97-AF65-F5344CB8AC3E}">
        <p14:creationId xmlns:p14="http://schemas.microsoft.com/office/powerpoint/2010/main" val="171777026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a:extLst>
              <a:ext uri="{28A0092B-C50C-407E-A947-70E740481C1C}">
                <a14:useLocalDpi xmlns:a14="http://schemas.microsoft.com/office/drawing/2010/main" val="0"/>
              </a:ext>
            </a:extLst>
          </a:blip>
          <a:srcRect b="6396"/>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en-US" b="1" dirty="0">
                <a:solidFill>
                  <a:srgbClr val="3B2713"/>
                </a:solidFill>
                <a:latin typeface="Arial" charset="0"/>
                <a:ea typeface="ＭＳ Ｐゴシック" charset="0"/>
                <a:cs typeface="ＭＳ Ｐゴシック" charset="0"/>
              </a:rPr>
              <a:t>Moses</a:t>
            </a:r>
            <a:r>
              <a:rPr lang="uk-UA" b="1" dirty="0">
                <a:solidFill>
                  <a:srgbClr val="3B2713"/>
                </a:solidFill>
                <a:latin typeface="Arial" charset="0"/>
                <a:ea typeface="ＭＳ Ｐゴシック" charset="0"/>
                <a:cs typeface="ＭＳ Ｐゴシック" charset="0"/>
              </a:rPr>
              <a:t>'</a:t>
            </a:r>
            <a:r>
              <a:rPr lang="en-US" b="1" dirty="0">
                <a:solidFill>
                  <a:srgbClr val="3B2713"/>
                </a:solidFill>
                <a:latin typeface="Arial" charset="0"/>
                <a:ea typeface="ＭＳ Ｐゴシック" charset="0"/>
                <a:cs typeface="ＭＳ Ｐゴシック" charset="0"/>
              </a:rPr>
              <a:t> Body</a:t>
            </a: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ru-RU" b="1" dirty="0">
                <a:solidFill>
                  <a:srgbClr val="FFFFFF"/>
                </a:solidFill>
                <a:effectLst>
                  <a:outerShdw blurRad="50800" dist="76200" dir="2700000" algn="tl" rotWithShape="0">
                    <a:srgbClr val="000000">
                      <a:alpha val="74000"/>
                    </a:srgbClr>
                  </a:outerShdw>
                </a:effectLst>
                <a:latin typeface="Arial"/>
              </a:rPr>
              <a:t>"</a:t>
            </a:r>
            <a:r>
              <a:rPr lang="en-US" b="1" dirty="0">
                <a:solidFill>
                  <a:srgbClr val="FFFFFF"/>
                </a:solidFill>
                <a:effectLst>
                  <a:outerShdw blurRad="50800" dist="76200" dir="2700000" algn="tl" rotWithShape="0">
                    <a:srgbClr val="000000">
                      <a:alpha val="74000"/>
                    </a:srgbClr>
                  </a:outerShdw>
                </a:effectLst>
                <a:latin typeface="Arial"/>
              </a:rPr>
              <a:t>But even Michael, one of the mightiest of the angels, did not dare accuse the devil of blasphemy, but simply said, </a:t>
            </a:r>
            <a:r>
              <a:rPr lang="ru-RU" b="1" dirty="0">
                <a:solidFill>
                  <a:srgbClr val="FFFFFF"/>
                </a:solidFill>
                <a:effectLst>
                  <a:outerShdw blurRad="50800" dist="76200" dir="2700000" algn="tl" rotWithShape="0">
                    <a:srgbClr val="000000">
                      <a:alpha val="74000"/>
                    </a:srgbClr>
                  </a:outerShdw>
                </a:effectLst>
                <a:latin typeface="Arial"/>
              </a:rPr>
              <a:t>"</a:t>
            </a:r>
            <a:r>
              <a:rPr lang="en-US" b="1" dirty="0">
                <a:solidFill>
                  <a:srgbClr val="FFFFFF"/>
                </a:solidFill>
                <a:effectLst>
                  <a:outerShdw blurRad="50800" dist="76200" dir="2700000" algn="tl" rotWithShape="0">
                    <a:srgbClr val="000000">
                      <a:alpha val="74000"/>
                    </a:srgbClr>
                  </a:outerShdw>
                </a:effectLst>
                <a:latin typeface="Arial"/>
              </a:rPr>
              <a:t>The Lord rebuke you!</a:t>
            </a:r>
            <a:r>
              <a:rPr lang="ru-RU" b="1" dirty="0">
                <a:solidFill>
                  <a:srgbClr val="FFFFFF"/>
                </a:solidFill>
                <a:effectLst>
                  <a:outerShdw blurRad="50800" dist="76200" dir="2700000" algn="tl" rotWithShape="0">
                    <a:srgbClr val="000000">
                      <a:alpha val="74000"/>
                    </a:srgbClr>
                  </a:outerShdw>
                </a:effectLst>
                <a:latin typeface="Arial"/>
              </a:rPr>
              <a:t>"</a:t>
            </a:r>
            <a:r>
              <a:rPr lang="en-US" b="1" dirty="0">
                <a:solidFill>
                  <a:srgbClr val="FFFFFF"/>
                </a:solidFill>
                <a:effectLst>
                  <a:outerShdw blurRad="50800" dist="76200" dir="2700000" algn="tl" rotWithShape="0">
                    <a:srgbClr val="000000">
                      <a:alpha val="74000"/>
                    </a:srgbClr>
                  </a:outerShdw>
                </a:effectLst>
                <a:latin typeface="Arial"/>
              </a:rPr>
              <a:t> (This took place when </a:t>
            </a:r>
            <a:r>
              <a:rPr lang="en-US" b="1" dirty="0">
                <a:solidFill>
                  <a:srgbClr val="FFFF00"/>
                </a:solidFill>
                <a:effectLst>
                  <a:outerShdw blurRad="50800" dist="76200" dir="2700000" algn="tl" rotWithShape="0">
                    <a:srgbClr val="000000">
                      <a:alpha val="74000"/>
                    </a:srgbClr>
                  </a:outerShdw>
                </a:effectLst>
                <a:latin typeface="Arial"/>
              </a:rPr>
              <a:t>Michael was arguing with the devil about Moses</a:t>
            </a:r>
            <a:r>
              <a:rPr lang="uk-UA" b="1" dirty="0">
                <a:solidFill>
                  <a:srgbClr val="FFFF00"/>
                </a:solidFill>
                <a:effectLst>
                  <a:outerShdw blurRad="50800" dist="76200" dir="2700000" algn="tl" rotWithShape="0">
                    <a:srgbClr val="000000">
                      <a:alpha val="74000"/>
                    </a:srgbClr>
                  </a:outerShdw>
                </a:effectLst>
                <a:latin typeface="Arial"/>
              </a:rPr>
              <a:t>'</a:t>
            </a:r>
            <a:r>
              <a:rPr lang="en-US" b="1" dirty="0">
                <a:solidFill>
                  <a:srgbClr val="FFFF00"/>
                </a:solidFill>
                <a:effectLst>
                  <a:outerShdw blurRad="50800" dist="76200" dir="2700000" algn="tl" rotWithShape="0">
                    <a:srgbClr val="000000">
                      <a:alpha val="74000"/>
                    </a:srgbClr>
                  </a:outerShdw>
                </a:effectLst>
                <a:latin typeface="Arial"/>
              </a:rPr>
              <a:t> body</a:t>
            </a:r>
            <a:r>
              <a:rPr lang="en-US" b="1" dirty="0">
                <a:solidFill>
                  <a:srgbClr val="FFFFFF"/>
                </a:solidFill>
                <a:effectLst>
                  <a:outerShdw blurRad="50800" dist="76200" dir="2700000" algn="tl" rotWithShape="0">
                    <a:srgbClr val="000000">
                      <a:alpha val="74000"/>
                    </a:srgbClr>
                  </a:outerShdw>
                </a:effectLst>
                <a:latin typeface="Arial"/>
              </a:rPr>
              <a:t>.)</a:t>
            </a:r>
            <a:r>
              <a:rPr lang="ru-RU" b="1" dirty="0">
                <a:solidFill>
                  <a:srgbClr val="FFFFFF"/>
                </a:solidFill>
                <a:effectLst>
                  <a:outerShdw blurRad="50800" dist="76200" dir="2700000" algn="tl" rotWithShape="0">
                    <a:srgbClr val="000000">
                      <a:alpha val="74000"/>
                    </a:srgbClr>
                  </a:outerShdw>
                </a:effectLst>
                <a:latin typeface="Arial"/>
              </a:rPr>
              <a:t>"</a:t>
            </a:r>
            <a:r>
              <a:rPr lang="en-US" b="1" dirty="0">
                <a:solidFill>
                  <a:srgbClr val="FFFFFF"/>
                </a:solidFill>
                <a:effectLst>
                  <a:outerShdw blurRad="50800" dist="76200" dir="2700000" algn="tl" rotWithShape="0">
                    <a:srgbClr val="000000">
                      <a:alpha val="74000"/>
                    </a:srgbClr>
                  </a:outerShdw>
                </a:effectLst>
                <a:latin typeface="Arial"/>
              </a:rPr>
              <a:t> (Jude 9 </a:t>
            </a:r>
            <a:r>
              <a:rPr lang="en-US" sz="2800" b="1" dirty="0">
                <a:solidFill>
                  <a:srgbClr val="FFFFFF"/>
                </a:solidFill>
                <a:effectLst>
                  <a:outerShdw blurRad="50800" dist="76200" dir="2700000" algn="tl" rotWithShape="0">
                    <a:srgbClr val="000000">
                      <a:alpha val="74000"/>
                    </a:srgbClr>
                  </a:outerShdw>
                </a:effectLst>
                <a:latin typeface="Arial"/>
              </a:rPr>
              <a:t>NLT</a:t>
            </a:r>
            <a:r>
              <a:rPr lang="en-US" b="1" dirty="0">
                <a:solidFill>
                  <a:srgbClr val="FFFFFF"/>
                </a:solidFill>
                <a:effectLst>
                  <a:outerShdw blurRad="50800" dist="76200" dir="2700000" algn="tl" rotWithShape="0">
                    <a:srgbClr val="000000">
                      <a:alpha val="74000"/>
                    </a:srgbClr>
                  </a:outerShdw>
                </a:effectLst>
                <a:latin typeface="Arial"/>
              </a:rPr>
              <a:t>).</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068638"/>
            <a:ext cx="2774950" cy="365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474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Pastor of Lakewood Church</a:t>
            </a:r>
          </a:p>
        </p:txBody>
      </p:sp>
      <p:pic>
        <p:nvPicPr>
          <p:cNvPr id="5" name="Picture 4"/>
          <p:cNvPicPr>
            <a:picLocks noChangeAspect="1"/>
          </p:cNvPicPr>
          <p:nvPr/>
        </p:nvPicPr>
        <p:blipFill>
          <a:blip r:embed="rId3"/>
          <a:stretch>
            <a:fillRect/>
          </a:stretch>
        </p:blipFill>
        <p:spPr>
          <a:xfrm>
            <a:off x="18587" y="799705"/>
            <a:ext cx="5540316" cy="6071579"/>
          </a:xfrm>
          <a:prstGeom prst="rect">
            <a:avLst/>
          </a:prstGeom>
        </p:spPr>
      </p:pic>
      <p:pic>
        <p:nvPicPr>
          <p:cNvPr id="3" name="Picture 2"/>
          <p:cNvPicPr>
            <a:picLocks noChangeAspect="1"/>
          </p:cNvPicPr>
          <p:nvPr/>
        </p:nvPicPr>
        <p:blipFill>
          <a:blip r:embed="rId4"/>
          <a:stretch>
            <a:fillRect/>
          </a:stretch>
        </p:blipFill>
        <p:spPr>
          <a:xfrm>
            <a:off x="4751512" y="1196752"/>
            <a:ext cx="4392488" cy="4392488"/>
          </a:xfrm>
          <a:prstGeom prst="rect">
            <a:avLst/>
          </a:prstGeom>
        </p:spPr>
      </p:pic>
    </p:spTree>
    <p:extLst>
      <p:ext uri="{BB962C8B-B14F-4D97-AF65-F5344CB8AC3E}">
        <p14:creationId xmlns:p14="http://schemas.microsoft.com/office/powerpoint/2010/main" val="316182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these people scoff at things they do not understand. Like unthinking animals, they do whatever their instincts tell them, and so they bring about their own destruction.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What sorrow awaits them! For they follow in the footsteps of Cain, who killed his brother. Like Balaam, they deceive people for money. And like Korah, they perish in their rebellion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5067043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39267"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latin typeface="Arial"/>
                <a:ea typeface="Times New Roman" pitchFamily="-111" charset="0"/>
                <a:cs typeface="Arial"/>
              </a:rPr>
              <a:t>Balaam                          Numbers 22–24</a:t>
            </a:r>
          </a:p>
        </p:txBody>
      </p:sp>
    </p:spTree>
    <p:extLst>
      <p:ext uri="{BB962C8B-B14F-4D97-AF65-F5344CB8AC3E}">
        <p14:creationId xmlns:p14="http://schemas.microsoft.com/office/powerpoint/2010/main" val="3677826259"/>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en-US">
                <a:solidFill>
                  <a:srgbClr val="FFFFFF"/>
                </a:solidFill>
                <a:latin typeface="Arial" charset="0"/>
              </a:rPr>
              <a:t>The Balaam Narrative</a:t>
            </a: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cs typeface="Arial" charset="0"/>
            </a:endParaRPr>
          </a:p>
          <a:p>
            <a:pPr marL="342900" indent="-342900">
              <a:lnSpc>
                <a:spcPct val="90000"/>
              </a:lnSpc>
              <a:spcBef>
                <a:spcPct val="20000"/>
              </a:spcBef>
              <a:buFontTx/>
              <a:buChar char="•"/>
              <a:defRPr/>
            </a:pPr>
            <a:r>
              <a:rPr kumimoji="1" lang="en-US" sz="3200" b="1" dirty="0" err="1">
                <a:solidFill>
                  <a:srgbClr val="FFFFFF"/>
                </a:solidFill>
                <a:latin typeface="Arial" charset="0"/>
                <a:cs typeface="Arial" charset="0"/>
              </a:rPr>
              <a:t>Balak</a:t>
            </a:r>
            <a:r>
              <a:rPr kumimoji="1" lang="en-US" sz="3200" b="1" dirty="0">
                <a:solidFill>
                  <a:srgbClr val="FFFFFF"/>
                </a:solidFill>
                <a:latin typeface="Arial" charset="0"/>
                <a:cs typeface="Arial" charset="0"/>
              </a:rPr>
              <a:t>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2081047"/>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143362"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ru-RU"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They have left the straight way and wandered off to follow the way of Balaam son of </a:t>
            </a:r>
            <a:r>
              <a:rPr lang="en-US" sz="3600" b="1" i="1" dirty="0" err="1">
                <a:solidFill>
                  <a:srgbClr val="FFFFFF"/>
                </a:solidFill>
                <a:latin typeface="Arial"/>
                <a:ea typeface="Times New Roman" charset="0"/>
                <a:cs typeface="Arial"/>
              </a:rPr>
              <a:t>Beor</a:t>
            </a:r>
            <a:r>
              <a:rPr lang="en-US" sz="36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uk-UA"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voice and restrained the prophet</a:t>
            </a:r>
            <a:r>
              <a:rPr lang="uk-UA"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madness.</a:t>
            </a:r>
            <a:r>
              <a:rPr lang="ru-RU"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 </a:t>
            </a: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 2 Peter 2:15-16 (NIV)</a:t>
            </a:r>
          </a:p>
        </p:txBody>
      </p:sp>
    </p:spTree>
    <p:extLst>
      <p:ext uri="{BB962C8B-B14F-4D97-AF65-F5344CB8AC3E}">
        <p14:creationId xmlns:p14="http://schemas.microsoft.com/office/powerpoint/2010/main" val="3025427547"/>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p:cNvPicPr>
            <a:picLocks noChangeAspect="1" noChangeArrowheads="1"/>
          </p:cNvPicPr>
          <p:nvPr/>
        </p:nvPicPr>
        <p:blipFill>
          <a:blip r:embed="rId3">
            <a:extLst>
              <a:ext uri="{28A0092B-C50C-407E-A947-70E740481C1C}">
                <a14:useLocalDpi xmlns:a14="http://schemas.microsoft.com/office/drawing/2010/main" val="0"/>
              </a:ext>
            </a:extLst>
          </a:blip>
          <a:srcRect t="23529"/>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45410"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en-US" sz="3200" b="1">
                <a:solidFill>
                  <a:srgbClr val="FFFFFF"/>
                </a:solidFill>
                <a:latin typeface="Arial" charset="0"/>
                <a:cs typeface="Arial" charset="0"/>
              </a:rPr>
              <a:t>Victory over Sihon and Og (Num. 21)</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fails to turn God against Israel–blessing by Balaam (Num. 22–24)</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succeeds to turn Israel against God–immorality at Beth-peor (Num. 25)</a:t>
            </a:r>
          </a:p>
        </p:txBody>
      </p:sp>
      <p:sp>
        <p:nvSpPr>
          <p:cNvPr id="145412"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03350" y="3284538"/>
            <a:ext cx="1873250" cy="12969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en-US" sz="5400" b="1" dirty="0">
                <a:effectLst>
                  <a:glow rad="165100">
                    <a:schemeClr val="tx1">
                      <a:alpha val="96000"/>
                    </a:schemeClr>
                  </a:glow>
                </a:effectLst>
                <a:latin typeface="Arial" charset="0"/>
              </a:rPr>
              <a:t>Transjordan Events</a:t>
            </a:r>
          </a:p>
        </p:txBody>
      </p:sp>
    </p:spTree>
    <p:extLst>
      <p:ext uri="{BB962C8B-B14F-4D97-AF65-F5344CB8AC3E}">
        <p14:creationId xmlns:p14="http://schemas.microsoft.com/office/powerpoint/2010/main" val="30902924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147458"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511480"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ru-RU" sz="3600" i="1" dirty="0">
                <a:solidFill>
                  <a:srgbClr val="FFFFFF"/>
                </a:solidFill>
                <a:latin typeface="Arial"/>
                <a:cs typeface="Arial"/>
              </a:rPr>
              <a:t>"</a:t>
            </a:r>
            <a:r>
              <a:rPr lang="en-US" sz="3600" i="1" dirty="0">
                <a:solidFill>
                  <a:srgbClr val="FFFFFF"/>
                </a:solidFill>
                <a:latin typeface="Arial"/>
                <a:cs typeface="Arial"/>
              </a:rPr>
              <a:t>Woe to them! They have taken the way of Cain; they have rushed for profit into Balaam</a:t>
            </a:r>
            <a:r>
              <a:rPr lang="uk-UA" altLang="ja-JP" sz="3600" i="1" dirty="0">
                <a:solidFill>
                  <a:srgbClr val="FFFFFF"/>
                </a:solidFill>
                <a:latin typeface="Arial"/>
                <a:cs typeface="Arial"/>
              </a:rPr>
              <a:t>'</a:t>
            </a:r>
            <a:r>
              <a:rPr lang="en-US" sz="3600" i="1" dirty="0">
                <a:solidFill>
                  <a:srgbClr val="FFFFFF"/>
                </a:solidFill>
                <a:latin typeface="Arial"/>
                <a:cs typeface="Arial"/>
              </a:rPr>
              <a:t>s error; they have been destroyed in Korah</a:t>
            </a:r>
            <a:r>
              <a:rPr lang="uk-UA" altLang="ja-JP" sz="3600" i="1" dirty="0">
                <a:solidFill>
                  <a:srgbClr val="FFFFFF"/>
                </a:solidFill>
                <a:latin typeface="Arial"/>
                <a:cs typeface="Arial"/>
              </a:rPr>
              <a:t>'</a:t>
            </a:r>
            <a:r>
              <a:rPr lang="en-US" sz="3600" i="1" dirty="0">
                <a:solidFill>
                  <a:srgbClr val="FFFFFF"/>
                </a:solidFill>
                <a:latin typeface="Arial"/>
                <a:cs typeface="Arial"/>
              </a:rPr>
              <a:t>s rebellion.</a:t>
            </a:r>
            <a:r>
              <a:rPr lang="ru-RU" sz="3600" i="1" dirty="0">
                <a:solidFill>
                  <a:srgbClr val="FFFFFF"/>
                </a:solidFill>
                <a:latin typeface="Arial"/>
                <a:cs typeface="Arial"/>
              </a:rPr>
              <a:t>"</a:t>
            </a:r>
            <a:r>
              <a:rPr lang="en-US" sz="3600" i="1" dirty="0">
                <a:solidFill>
                  <a:srgbClr val="FFFFFF"/>
                </a:solidFill>
                <a:latin typeface="Arial"/>
                <a:cs typeface="Arial"/>
              </a:rPr>
              <a:t> </a:t>
            </a:r>
          </a:p>
          <a:p>
            <a:pPr>
              <a:spcBef>
                <a:spcPct val="50000"/>
              </a:spcBef>
              <a:defRPr/>
            </a:pPr>
            <a:endParaRPr lang="en-US" sz="36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Jude 11 (NIV)</a:t>
            </a:r>
          </a:p>
        </p:txBody>
      </p:sp>
    </p:spTree>
    <p:extLst>
      <p:ext uri="{BB962C8B-B14F-4D97-AF65-F5344CB8AC3E}">
        <p14:creationId xmlns:p14="http://schemas.microsoft.com/office/powerpoint/2010/main" val="2990328299"/>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en-US" sz="3600" b="1">
                <a:solidFill>
                  <a:srgbClr val="FFFFFF"/>
                </a:solidFill>
                <a:latin typeface="Arial" charset="0"/>
              </a:rPr>
              <a:t>The Balaam Narrative (Num. 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20000"/>
              </a:spcBef>
            </a:pPr>
            <a:r>
              <a:rPr kumimoji="1" lang="en-US" sz="3200" b="1">
                <a:solidFill>
                  <a:srgbClr val="FFFFFF"/>
                </a:solidFill>
                <a:latin typeface="Arial" charset="0"/>
                <a:cs typeface="Arial" charset="0"/>
              </a:rPr>
              <a:t>Balak turned Israel against God via immorality at Bethpeor (Num. 25)</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0" name="Picture 2"/>
          <p:cNvPicPr>
            <a:picLocks noChangeAspect="1"/>
          </p:cNvPicPr>
          <p:nvPr/>
        </p:nvPicPr>
        <p:blipFill>
          <a:blip r:embed="rId4">
            <a:extLst>
              <a:ext uri="{28A0092B-C50C-407E-A947-70E740481C1C}">
                <a14:useLocalDpi xmlns:a14="http://schemas.microsoft.com/office/drawing/2010/main" val="0"/>
              </a:ext>
            </a:extLst>
          </a:blip>
          <a:srcRect t="10526" b="10001"/>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5025686"/>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b="1" dirty="0" err="1">
                <a:solidFill>
                  <a:srgbClr val="FFFFFF"/>
                </a:solidFill>
                <a:latin typeface="Arial"/>
                <a:ea typeface="Times New Roman" pitchFamily="-111" charset="0"/>
                <a:cs typeface="Arial"/>
              </a:rPr>
              <a:t>Korah</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Dathan</a:t>
            </a:r>
            <a:r>
              <a:rPr lang="en-US" sz="2800" b="1" dirty="0">
                <a:solidFill>
                  <a:srgbClr val="FFFFFF"/>
                </a:solidFill>
                <a:latin typeface="Arial"/>
                <a:ea typeface="Times New Roman" pitchFamily="-111" charset="0"/>
                <a:cs typeface="Arial"/>
              </a:rPr>
              <a:t> and </a:t>
            </a:r>
            <a:r>
              <a:rPr lang="en-US" sz="2800" b="1" dirty="0" err="1">
                <a:solidFill>
                  <a:srgbClr val="FFFFFF"/>
                </a:solidFill>
                <a:latin typeface="Arial"/>
                <a:ea typeface="Times New Roman" pitchFamily="-111" charset="0"/>
                <a:cs typeface="Arial"/>
              </a:rPr>
              <a:t>Abiram</a:t>
            </a:r>
            <a:r>
              <a:rPr lang="en-US" sz="2800" b="1" dirty="0">
                <a:solidFill>
                  <a:srgbClr val="FFFFFF"/>
                </a:solidFill>
                <a:latin typeface="Arial"/>
                <a:ea typeface="Times New Roman" pitchFamily="-111" charset="0"/>
                <a:cs typeface="Arial"/>
              </a:rPr>
              <a:t> (Numbers 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en-US" sz="6000" b="1" dirty="0">
                <a:effectLst>
                  <a:glow rad="165100">
                    <a:schemeClr val="tx1">
                      <a:alpha val="96000"/>
                    </a:schemeClr>
                  </a:glow>
                </a:effectLst>
                <a:latin typeface="Arial" charset="0"/>
              </a:rPr>
              <a:t>Korah</a:t>
            </a:r>
            <a:r>
              <a:rPr lang="uk-UA" altLang="ja-JP" sz="6000" b="1" dirty="0">
                <a:effectLst>
                  <a:glow rad="165100">
                    <a:schemeClr val="tx1">
                      <a:alpha val="96000"/>
                    </a:schemeClr>
                  </a:glow>
                </a:effectLst>
                <a:latin typeface="Arial" charset="0"/>
              </a:rPr>
              <a:t>'</a:t>
            </a:r>
            <a:r>
              <a:rPr lang="en-US" sz="6000" b="1" dirty="0">
                <a:effectLst>
                  <a:glow rad="165100">
                    <a:schemeClr val="tx1">
                      <a:alpha val="96000"/>
                    </a:schemeClr>
                  </a:glow>
                </a:effectLst>
                <a:latin typeface="Arial" charset="0"/>
              </a:rPr>
              <a:t>s Rebellion</a:t>
            </a:r>
          </a:p>
        </p:txBody>
      </p:sp>
    </p:spTree>
    <p:extLst>
      <p:ext uri="{BB962C8B-B14F-4D97-AF65-F5344CB8AC3E}">
        <p14:creationId xmlns:p14="http://schemas.microsoft.com/office/powerpoint/2010/main" val="2294075327"/>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en-US">
                <a:solidFill>
                  <a:srgbClr val="FFFFFF"/>
                </a:solidFill>
                <a:latin typeface="Arial" charset="0"/>
                <a:ea typeface="ＭＳ Ｐゴシック" charset="0"/>
                <a:cs typeface="Arial" charset="0"/>
              </a:rPr>
              <a:t>The Book </a:t>
            </a:r>
            <a:r>
              <a:rPr lang="en-US" i="1">
                <a:solidFill>
                  <a:srgbClr val="FFFFFF"/>
                </a:solidFill>
                <a:latin typeface="Arial" charset="0"/>
                <a:ea typeface="ＭＳ Ｐゴシック" charset="0"/>
                <a:cs typeface="Arial" charset="0"/>
              </a:rPr>
              <a:t>Apostate</a:t>
            </a:r>
          </a:p>
        </p:txBody>
      </p:sp>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Kevin Swanson and his family</a:t>
            </a:r>
          </a:p>
        </p:txBody>
      </p:sp>
    </p:spTree>
    <p:extLst>
      <p:ext uri="{BB962C8B-B14F-4D97-AF65-F5344CB8AC3E}">
        <p14:creationId xmlns:p14="http://schemas.microsoft.com/office/powerpoint/2010/main" val="15188591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en-US" b="1" dirty="0">
                <a:effectLst>
                  <a:glow rad="228600">
                    <a:schemeClr val="tx1"/>
                  </a:glow>
                </a:effectLst>
                <a:latin typeface="Arial" charset="0"/>
              </a:rPr>
              <a:t>More Complaining</a:t>
            </a: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Then fire blazed forth from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and burned up the 250 men who were offering incense</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(Num 16:35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61709369"/>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74" r="14212" b="5597"/>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these people eat with you in your fellowship meals commemorating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love, they are like dangerous reefs that can shipwreck you</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(Jude 12a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3203848" y="2924944"/>
            <a:ext cx="5940152" cy="3917973"/>
          </a:xfrm>
          <a:prstGeom prst="rect">
            <a:avLst/>
          </a:prstGeom>
        </p:spPr>
      </p:pic>
      <p:pic>
        <p:nvPicPr>
          <p:cNvPr id="4" name="Picture 3"/>
          <p:cNvPicPr>
            <a:picLocks noChangeAspect="1"/>
          </p:cNvPicPr>
          <p:nvPr/>
        </p:nvPicPr>
        <p:blipFill>
          <a:blip r:embed="rId5"/>
          <a:stretch>
            <a:fillRect/>
          </a:stretch>
        </p:blipFill>
        <p:spPr>
          <a:xfrm>
            <a:off x="13941" y="2924944"/>
            <a:ext cx="3352037" cy="3933056"/>
          </a:xfrm>
          <a:prstGeom prst="rect">
            <a:avLst/>
          </a:prstGeom>
        </p:spPr>
      </p:pic>
    </p:spTree>
    <p:extLst>
      <p:ext uri="{BB962C8B-B14F-4D97-AF65-F5344CB8AC3E}">
        <p14:creationId xmlns:p14="http://schemas.microsoft.com/office/powerpoint/2010/main" val="3843375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90358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are like shameless shepherds who care only for themselves. They are like clouds blowing over the land without giving any rain. They are like trees in autumn that are doubly dead, for they bear no fruit and have been pulled up by the roots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12b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a:srcRect t="18563" b="10986"/>
          <a:stretch/>
        </p:blipFill>
        <p:spPr>
          <a:xfrm>
            <a:off x="1828542" y="4005064"/>
            <a:ext cx="5191730" cy="2852936"/>
          </a:xfrm>
          <a:prstGeom prst="rect">
            <a:avLst/>
          </a:prstGeom>
        </p:spPr>
      </p:pic>
    </p:spTree>
    <p:extLst>
      <p:ext uri="{BB962C8B-B14F-4D97-AF65-F5344CB8AC3E}">
        <p14:creationId xmlns:p14="http://schemas.microsoft.com/office/powerpoint/2010/main" val="406859325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ubtitle 2"/>
          <p:cNvSpPr>
            <a:spLocks noGrp="1"/>
          </p:cNvSpPr>
          <p:nvPr>
            <p:ph type="subTitle" idx="1"/>
          </p:nvPr>
        </p:nvSpPr>
        <p:spPr>
          <a:xfrm>
            <a:off x="2590800" y="4572000"/>
            <a:ext cx="6400800" cy="1752600"/>
          </a:xfrm>
        </p:spPr>
        <p:txBody>
          <a:bodyPr/>
          <a:lstStyle/>
          <a:p>
            <a:pPr algn="r" eaLnBrk="1" hangingPunct="1"/>
            <a:r>
              <a:rPr lang="en-US" sz="2800" b="1" i="1">
                <a:solidFill>
                  <a:schemeClr val="tx1"/>
                </a:solidFill>
                <a:latin typeface="Calibri" charset="0"/>
              </a:rPr>
              <a:t>Psalm 1:1-3 </a:t>
            </a:r>
          </a:p>
          <a:p>
            <a:pPr algn="r" eaLnBrk="1" hangingPunct="1"/>
            <a:r>
              <a:rPr lang="en-US" sz="2800" b="1" i="1">
                <a:solidFill>
                  <a:schemeClr val="tx1"/>
                </a:solidFill>
                <a:latin typeface="Calibri" charset="0"/>
              </a:rPr>
              <a:t>1 Peter 1:3-9 </a:t>
            </a:r>
          </a:p>
          <a:p>
            <a:pPr algn="r" eaLnBrk="1" hangingPunct="1"/>
            <a:r>
              <a:rPr lang="en-US" sz="2800" b="1" i="1">
                <a:solidFill>
                  <a:schemeClr val="tx1"/>
                </a:solidFill>
                <a:latin typeface="Calibri" charset="0"/>
              </a:rPr>
              <a:t>2 Corinthians 1:3-7</a:t>
            </a:r>
          </a:p>
        </p:txBody>
      </p:sp>
      <p:pic>
        <p:nvPicPr>
          <p:cNvPr id="163842" name="Picture 2" descr="http://oscarimorales.com/wp-content/uploads/2012/05/prosperity-dumm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ctrTitle"/>
          </p:nvPr>
        </p:nvSpPr>
        <p:spPr>
          <a:xfrm rot="21079176">
            <a:off x="5383213" y="1997075"/>
            <a:ext cx="3962400" cy="1676400"/>
          </a:xfrm>
        </p:spPr>
        <p:txBody>
          <a:bodyPr rtlCol="0">
            <a:normAutofit/>
          </a:bodyPr>
          <a:lstStyle/>
          <a:p>
            <a:pPr eaLnBrk="1" fontAlgn="auto" hangingPunct="1">
              <a:spcAft>
                <a:spcPts val="0"/>
              </a:spcAft>
              <a:defRPr/>
            </a:pPr>
            <a:r>
              <a:rPr lang="en-US" sz="6600" b="1" dirty="0">
                <a:solidFill>
                  <a:srgbClr val="0070C0"/>
                </a:solidFill>
                <a:effectLst>
                  <a:outerShdw blurRad="38100" dist="38100" dir="2700000" algn="tl">
                    <a:srgbClr val="000000">
                      <a:alpha val="43137"/>
                    </a:srgbClr>
                  </a:outerShdw>
                </a:effectLst>
                <a:ea typeface="+mj-ea"/>
                <a:cs typeface="+mj-cs"/>
              </a:rPr>
              <a:t>PASTORS</a:t>
            </a:r>
          </a:p>
        </p:txBody>
      </p:sp>
      <p:cxnSp>
        <p:nvCxnSpPr>
          <p:cNvPr id="7" name="Straight Connector 6"/>
          <p:cNvCxnSpPr/>
          <p:nvPr/>
        </p:nvCxnSpPr>
        <p:spPr>
          <a:xfrm flipV="1">
            <a:off x="685800" y="2971800"/>
            <a:ext cx="4876800" cy="8382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048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Church, Houston, TX, USA</a:t>
            </a:r>
          </a:p>
        </p:txBody>
      </p:sp>
      <p:pic>
        <p:nvPicPr>
          <p:cNvPr id="2" name="Picture 1"/>
          <p:cNvPicPr>
            <a:picLocks noChangeAspect="1"/>
          </p:cNvPicPr>
          <p:nvPr/>
        </p:nvPicPr>
        <p:blipFill>
          <a:blip r:embed="rId3"/>
          <a:stretch>
            <a:fillRect/>
          </a:stretch>
        </p:blipFill>
        <p:spPr>
          <a:xfrm>
            <a:off x="-15162" y="993713"/>
            <a:ext cx="9144000" cy="5863590"/>
          </a:xfrm>
          <a:prstGeom prst="rect">
            <a:avLst/>
          </a:prstGeom>
        </p:spPr>
      </p:pic>
    </p:spTree>
    <p:extLst>
      <p:ext uri="{BB962C8B-B14F-4D97-AF65-F5344CB8AC3E}">
        <p14:creationId xmlns:p14="http://schemas.microsoft.com/office/powerpoint/2010/main" val="3112022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Church, Houston, TX, USA</a:t>
            </a:r>
          </a:p>
        </p:txBody>
      </p:sp>
      <p:pic>
        <p:nvPicPr>
          <p:cNvPr id="4" name="Picture 3"/>
          <p:cNvPicPr>
            <a:picLocks noChangeAspect="1"/>
          </p:cNvPicPr>
          <p:nvPr/>
        </p:nvPicPr>
        <p:blipFill rotWithShape="1">
          <a:blip r:embed="rId3"/>
          <a:srcRect t="3376"/>
          <a:stretch/>
        </p:blipFill>
        <p:spPr>
          <a:xfrm>
            <a:off x="0" y="982496"/>
            <a:ext cx="9144000" cy="5875504"/>
          </a:xfrm>
          <a:prstGeom prst="rect">
            <a:avLst/>
          </a:prstGeom>
        </p:spPr>
      </p:pic>
    </p:spTree>
    <p:extLst>
      <p:ext uri="{BB962C8B-B14F-4D97-AF65-F5344CB8AC3E}">
        <p14:creationId xmlns:p14="http://schemas.microsoft.com/office/powerpoint/2010/main" val="3213711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fills the 16,800-seat facility</a:t>
            </a:r>
          </a:p>
        </p:txBody>
      </p:sp>
      <p:pic>
        <p:nvPicPr>
          <p:cNvPr id="5" name="Picture 4"/>
          <p:cNvPicPr>
            <a:picLocks noChangeAspect="1"/>
          </p:cNvPicPr>
          <p:nvPr/>
        </p:nvPicPr>
        <p:blipFill>
          <a:blip r:embed="rId3"/>
          <a:stretch>
            <a:fillRect/>
          </a:stretch>
        </p:blipFill>
        <p:spPr>
          <a:xfrm>
            <a:off x="0" y="908720"/>
            <a:ext cx="9144000" cy="6077683"/>
          </a:xfrm>
          <a:prstGeom prst="rect">
            <a:avLst/>
          </a:prstGeom>
        </p:spPr>
      </p:pic>
    </p:spTree>
    <p:extLst>
      <p:ext uri="{BB962C8B-B14F-4D97-AF65-F5344CB8AC3E}">
        <p14:creationId xmlns:p14="http://schemas.microsoft.com/office/powerpoint/2010/main" val="3491913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3600" b="1" dirty="0">
                <a:solidFill>
                  <a:srgbClr val="FFFFFF"/>
                </a:solidFill>
                <a:latin typeface="Calibri" charset="0"/>
              </a:rPr>
              <a:t>Joel Osteen, Founder of Lakewood Church</a:t>
            </a:r>
          </a:p>
        </p:txBody>
      </p:sp>
      <p:pic>
        <p:nvPicPr>
          <p:cNvPr id="4" name="Picture 3"/>
          <p:cNvPicPr>
            <a:picLocks noChangeAspect="1"/>
          </p:cNvPicPr>
          <p:nvPr/>
        </p:nvPicPr>
        <p:blipFill rotWithShape="1">
          <a:blip r:embed="rId3"/>
          <a:srcRect b="12318"/>
          <a:stretch/>
        </p:blipFill>
        <p:spPr>
          <a:xfrm>
            <a:off x="0" y="1024855"/>
            <a:ext cx="9144000" cy="5833145"/>
          </a:xfrm>
          <a:prstGeom prst="rect">
            <a:avLst/>
          </a:prstGeom>
        </p:spPr>
      </p:pic>
    </p:spTree>
    <p:extLst>
      <p:ext uri="{BB962C8B-B14F-4D97-AF65-F5344CB8AC3E}">
        <p14:creationId xmlns:p14="http://schemas.microsoft.com/office/powerpoint/2010/main" val="1495150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House</a:t>
            </a:r>
          </a:p>
        </p:txBody>
      </p:sp>
      <p:pic>
        <p:nvPicPr>
          <p:cNvPr id="2" name="Picture 1"/>
          <p:cNvPicPr>
            <a:picLocks noChangeAspect="1"/>
          </p:cNvPicPr>
          <p:nvPr/>
        </p:nvPicPr>
        <p:blipFill>
          <a:blip r:embed="rId3"/>
          <a:stretch>
            <a:fillRect/>
          </a:stretch>
        </p:blipFill>
        <p:spPr>
          <a:xfrm>
            <a:off x="0" y="918662"/>
            <a:ext cx="6372200" cy="5928422"/>
          </a:xfrm>
          <a:prstGeom prst="rect">
            <a:avLst/>
          </a:prstGeom>
        </p:spPr>
      </p:pic>
      <p:pic>
        <p:nvPicPr>
          <p:cNvPr id="3" name="Picture 2"/>
          <p:cNvPicPr>
            <a:picLocks noChangeAspect="1"/>
          </p:cNvPicPr>
          <p:nvPr/>
        </p:nvPicPr>
        <p:blipFill>
          <a:blip r:embed="rId4"/>
          <a:stretch>
            <a:fillRect/>
          </a:stretch>
        </p:blipFill>
        <p:spPr>
          <a:xfrm>
            <a:off x="4270953" y="1412776"/>
            <a:ext cx="4871828" cy="2952328"/>
          </a:xfrm>
          <a:prstGeom prst="rect">
            <a:avLst/>
          </a:prstGeom>
        </p:spPr>
      </p:pic>
    </p:spTree>
    <p:extLst>
      <p:ext uri="{BB962C8B-B14F-4D97-AF65-F5344CB8AC3E}">
        <p14:creationId xmlns:p14="http://schemas.microsoft.com/office/powerpoint/2010/main" val="152087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3200" b="1" dirty="0">
                <a:solidFill>
                  <a:srgbClr val="FFFFFF"/>
                </a:solidFill>
                <a:latin typeface="Calibri" charset="0"/>
              </a:rPr>
              <a:t>Joel Osteen, Former Pastor of Lakewood Church until he reverted to his water purifying business</a:t>
            </a:r>
          </a:p>
        </p:txBody>
      </p:sp>
      <p:pic>
        <p:nvPicPr>
          <p:cNvPr id="2" name="Picture 1"/>
          <p:cNvPicPr>
            <a:picLocks noChangeAspect="1"/>
          </p:cNvPicPr>
          <p:nvPr/>
        </p:nvPicPr>
        <p:blipFill>
          <a:blip r:embed="rId3"/>
          <a:stretch>
            <a:fillRect/>
          </a:stretch>
        </p:blipFill>
        <p:spPr>
          <a:xfrm>
            <a:off x="179512" y="1196752"/>
            <a:ext cx="8839200" cy="5461000"/>
          </a:xfrm>
          <a:prstGeom prst="rect">
            <a:avLst/>
          </a:prstGeom>
        </p:spPr>
      </p:pic>
    </p:spTree>
    <p:extLst>
      <p:ext uri="{BB962C8B-B14F-4D97-AF65-F5344CB8AC3E}">
        <p14:creationId xmlns:p14="http://schemas.microsoft.com/office/powerpoint/2010/main" val="642660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Who are the apostates?</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John Dewey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Charles Darwin</a:t>
            </a: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Ernest Hemingway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Lady Gaga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Friedrich Nietzsche</a:t>
            </a:r>
          </a:p>
        </p:txBody>
      </p:sp>
    </p:spTree>
    <p:extLst>
      <p:ext uri="{BB962C8B-B14F-4D97-AF65-F5344CB8AC3E}">
        <p14:creationId xmlns:p14="http://schemas.microsoft.com/office/powerpoint/2010/main" val="25985314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are like wild waves of the sea, churning up the foam of their shameful deeds. They are like wandering stars, doomed forever to blackest darkness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(Jude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a:srcRect t="13214"/>
          <a:stretch/>
        </p:blipFill>
        <p:spPr>
          <a:xfrm>
            <a:off x="4499992" y="3329251"/>
            <a:ext cx="5667071" cy="3514412"/>
          </a:xfrm>
          <a:prstGeom prst="rect">
            <a:avLst/>
          </a:prstGeom>
        </p:spPr>
      </p:pic>
      <p:pic>
        <p:nvPicPr>
          <p:cNvPr id="2" name="Picture 1"/>
          <p:cNvPicPr>
            <a:picLocks noChangeAspect="1"/>
          </p:cNvPicPr>
          <p:nvPr/>
        </p:nvPicPr>
        <p:blipFill>
          <a:blip r:embed="rId4"/>
          <a:stretch>
            <a:fillRect/>
          </a:stretch>
        </p:blipFill>
        <p:spPr>
          <a:xfrm>
            <a:off x="29748" y="3429000"/>
            <a:ext cx="5080000" cy="2844800"/>
          </a:xfrm>
          <a:prstGeom prst="rect">
            <a:avLst/>
          </a:prstGeom>
        </p:spPr>
      </p:pic>
    </p:spTree>
    <p:extLst>
      <p:ext uri="{BB962C8B-B14F-4D97-AF65-F5344CB8AC3E}">
        <p14:creationId xmlns:p14="http://schemas.microsoft.com/office/powerpoint/2010/main" val="43551322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Interview by Larry King</a:t>
            </a:r>
          </a:p>
        </p:txBody>
      </p:sp>
      <p:pic>
        <p:nvPicPr>
          <p:cNvPr id="3" name="Picture 2"/>
          <p:cNvPicPr>
            <a:picLocks noChangeAspect="1"/>
          </p:cNvPicPr>
          <p:nvPr/>
        </p:nvPicPr>
        <p:blipFill>
          <a:blip r:embed="rId3"/>
          <a:stretch>
            <a:fillRect/>
          </a:stretch>
        </p:blipFill>
        <p:spPr>
          <a:xfrm>
            <a:off x="827584" y="836712"/>
            <a:ext cx="6912768" cy="5184576"/>
          </a:xfrm>
          <a:prstGeom prst="rect">
            <a:avLst/>
          </a:prstGeom>
        </p:spPr>
      </p:pic>
      <p:sp>
        <p:nvSpPr>
          <p:cNvPr id="4" name="Title 1"/>
          <p:cNvSpPr txBox="1">
            <a:spLocks/>
          </p:cNvSpPr>
          <p:nvPr/>
        </p:nvSpPr>
        <p:spPr bwMode="auto">
          <a:xfrm>
            <a:off x="32078" y="764704"/>
            <a:ext cx="9144000"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sz="2800" b="1" dirty="0">
                <a:solidFill>
                  <a:srgbClr val="FFFFFF"/>
                </a:solidFill>
                <a:latin typeface="Calibri" charset="0"/>
              </a:rPr>
              <a:t>YouTube Uploaded on Apr 7, 2008</a:t>
            </a:r>
          </a:p>
        </p:txBody>
      </p:sp>
      <p:sp>
        <p:nvSpPr>
          <p:cNvPr id="6" name="Title 1"/>
          <p:cNvSpPr txBox="1">
            <a:spLocks/>
          </p:cNvSpPr>
          <p:nvPr/>
        </p:nvSpPr>
        <p:spPr bwMode="auto">
          <a:xfrm>
            <a:off x="0" y="6165304"/>
            <a:ext cx="9144000"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ru-RU" sz="2800" b="1" dirty="0">
                <a:solidFill>
                  <a:srgbClr val="FFFFFF"/>
                </a:solidFill>
                <a:latin typeface="Calibri" charset="0"/>
              </a:rPr>
              <a:t>"</a:t>
            </a:r>
            <a:r>
              <a:rPr lang="en-US" sz="2800" b="1" dirty="0">
                <a:solidFill>
                  <a:srgbClr val="FFFFFF"/>
                </a:solidFill>
                <a:latin typeface="Calibri" charset="0"/>
              </a:rPr>
              <a:t>God alone will judge.</a:t>
            </a:r>
            <a:r>
              <a:rPr lang="ru-RU" sz="2800" b="1" dirty="0">
                <a:solidFill>
                  <a:srgbClr val="FFFFFF"/>
                </a:solidFill>
                <a:latin typeface="Calibri" charset="0"/>
              </a:rPr>
              <a:t>"</a:t>
            </a:r>
            <a:r>
              <a:rPr lang="en-US" sz="2800" b="1" dirty="0">
                <a:solidFill>
                  <a:srgbClr val="FFFFFF"/>
                </a:solidFill>
                <a:latin typeface="Calibri" charset="0"/>
              </a:rPr>
              <a:t> </a:t>
            </a:r>
            <a:r>
              <a:rPr lang="ru-RU" sz="2800" b="1" dirty="0">
                <a:solidFill>
                  <a:srgbClr val="FFFFFF"/>
                </a:solidFill>
                <a:latin typeface="Calibri" charset="0"/>
              </a:rPr>
              <a:t>"</a:t>
            </a:r>
            <a:r>
              <a:rPr lang="en-US" sz="2800" b="1" dirty="0">
                <a:solidFill>
                  <a:srgbClr val="FFFFFF"/>
                </a:solidFill>
                <a:latin typeface="Calibri" charset="0"/>
              </a:rPr>
              <a:t>There are many ways to Jesus.</a:t>
            </a:r>
            <a:r>
              <a:rPr lang="ru-RU" sz="2800" b="1" dirty="0">
                <a:solidFill>
                  <a:srgbClr val="FFFFFF"/>
                </a:solidFill>
                <a:latin typeface="Calibri" charset="0"/>
              </a:rPr>
              <a:t>"</a:t>
            </a:r>
            <a:endParaRPr lang="en-US" sz="2800" b="1" dirty="0">
              <a:solidFill>
                <a:srgbClr val="FFFFFF"/>
              </a:solidFill>
              <a:latin typeface="Calibri" charset="0"/>
            </a:endParaRPr>
          </a:p>
        </p:txBody>
      </p:sp>
    </p:spTree>
    <p:extLst>
      <p:ext uri="{BB962C8B-B14F-4D97-AF65-F5344CB8AC3E}">
        <p14:creationId xmlns:p14="http://schemas.microsoft.com/office/powerpoint/2010/main" val="514827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Interview by Oprah Winfrey</a:t>
            </a:r>
          </a:p>
        </p:txBody>
      </p:sp>
      <p:pic>
        <p:nvPicPr>
          <p:cNvPr id="2" name="Picture 1"/>
          <p:cNvPicPr>
            <a:picLocks noChangeAspect="1"/>
          </p:cNvPicPr>
          <p:nvPr/>
        </p:nvPicPr>
        <p:blipFill>
          <a:blip r:embed="rId3"/>
          <a:stretch>
            <a:fillRect/>
          </a:stretch>
        </p:blipFill>
        <p:spPr>
          <a:xfrm>
            <a:off x="0" y="908720"/>
            <a:ext cx="9144000" cy="5145307"/>
          </a:xfrm>
          <a:prstGeom prst="rect">
            <a:avLst/>
          </a:prstGeom>
        </p:spPr>
      </p:pic>
      <p:sp>
        <p:nvSpPr>
          <p:cNvPr id="5" name="Title 1"/>
          <p:cNvSpPr txBox="1">
            <a:spLocks/>
          </p:cNvSpPr>
          <p:nvPr/>
        </p:nvSpPr>
        <p:spPr bwMode="auto">
          <a:xfrm>
            <a:off x="0" y="5013176"/>
            <a:ext cx="9144000" cy="18002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b="1" dirty="0">
                <a:solidFill>
                  <a:prstClr val="white"/>
                </a:solidFill>
                <a:latin typeface="Calibri"/>
              </a:rPr>
              <a:t>Oprah then moved to her point by asking, </a:t>
            </a:r>
            <a:r>
              <a:rPr lang="ru-RU" sz="2400" b="1" dirty="0">
                <a:solidFill>
                  <a:prstClr val="white"/>
                </a:solidFill>
                <a:latin typeface="Calibri"/>
              </a:rPr>
              <a:t>"</a:t>
            </a:r>
            <a:r>
              <a:rPr lang="en-US" sz="2400" b="1" dirty="0">
                <a:solidFill>
                  <a:prstClr val="white"/>
                </a:solidFill>
                <a:latin typeface="Calibri"/>
              </a:rPr>
              <a:t>Ok, here</a:t>
            </a:r>
            <a:r>
              <a:rPr lang="uk-UA" sz="2400" b="1" dirty="0">
                <a:solidFill>
                  <a:prstClr val="white"/>
                </a:solidFill>
                <a:latin typeface="Calibri"/>
              </a:rPr>
              <a:t>'</a:t>
            </a:r>
            <a:r>
              <a:rPr lang="en-US" sz="2400" b="1" dirty="0">
                <a:solidFill>
                  <a:prstClr val="white"/>
                </a:solidFill>
                <a:latin typeface="Calibri"/>
              </a:rPr>
              <a:t>s the big question.  Are there many paths to get to the one God?</a:t>
            </a:r>
            <a:r>
              <a:rPr lang="ru-RU" sz="2400" b="1" dirty="0">
                <a:solidFill>
                  <a:prstClr val="white"/>
                </a:solidFill>
                <a:latin typeface="Calibri"/>
              </a:rPr>
              <a:t>"</a:t>
            </a:r>
            <a:r>
              <a:rPr lang="en-US" sz="2400" b="1" dirty="0">
                <a:solidFill>
                  <a:prstClr val="white"/>
                </a:solidFill>
                <a:latin typeface="Calibri"/>
              </a:rPr>
              <a:t>  Osteen responded, </a:t>
            </a:r>
            <a:r>
              <a:rPr lang="ru-RU" sz="2400" b="1" dirty="0">
                <a:solidFill>
                  <a:prstClr val="white"/>
                </a:solidFill>
                <a:latin typeface="Calibri"/>
              </a:rPr>
              <a:t>"</a:t>
            </a:r>
            <a:r>
              <a:rPr lang="en-US" sz="2400" b="1" dirty="0">
                <a:solidFill>
                  <a:prstClr val="white"/>
                </a:solidFill>
                <a:latin typeface="Calibri"/>
              </a:rPr>
              <a:t>Well, I believe Oprah that there, </a:t>
            </a:r>
            <a:r>
              <a:rPr lang="en-US" sz="2400" b="1" dirty="0">
                <a:solidFill>
                  <a:srgbClr val="FFFF00"/>
                </a:solidFill>
                <a:latin typeface="Calibri"/>
              </a:rPr>
              <a:t>I believe that Jesus is the way to the one God, but there are many paths to Jesus. </a:t>
            </a:r>
            <a:r>
              <a:rPr lang="en-US" sz="2400" b="1" dirty="0">
                <a:solidFill>
                  <a:prstClr val="white"/>
                </a:solidFill>
                <a:latin typeface="Calibri"/>
              </a:rPr>
              <a:t> You know, you don</a:t>
            </a:r>
            <a:r>
              <a:rPr lang="uk-UA" sz="2400" b="1" dirty="0">
                <a:solidFill>
                  <a:prstClr val="white"/>
                </a:solidFill>
                <a:latin typeface="Calibri"/>
              </a:rPr>
              <a:t>'</a:t>
            </a:r>
            <a:r>
              <a:rPr lang="en-US" sz="2400" b="1" dirty="0">
                <a:solidFill>
                  <a:prstClr val="white"/>
                </a:solidFill>
                <a:latin typeface="Calibri"/>
              </a:rPr>
              <a:t>t know how Jesus would reveal himself to somebody.</a:t>
            </a:r>
            <a:r>
              <a:rPr lang="ru-RU" sz="2400" b="1" dirty="0">
                <a:solidFill>
                  <a:prstClr val="white"/>
                </a:solidFill>
                <a:latin typeface="Calibri"/>
              </a:rPr>
              <a:t>"</a:t>
            </a:r>
            <a:endParaRPr lang="en-US" sz="2400" b="1" dirty="0">
              <a:solidFill>
                <a:prstClr val="white"/>
              </a:solidFill>
              <a:latin typeface="Calibri"/>
            </a:endParaRPr>
          </a:p>
        </p:txBody>
      </p:sp>
    </p:spTree>
    <p:extLst>
      <p:ext uri="{BB962C8B-B14F-4D97-AF65-F5344CB8AC3E}">
        <p14:creationId xmlns:p14="http://schemas.microsoft.com/office/powerpoint/2010/main" val="2665858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en-US" sz="6000" b="1"/>
              <a:t>The Destiny of Pretenders (Jude 14-16)</a:t>
            </a:r>
          </a:p>
        </p:txBody>
      </p:sp>
    </p:spTree>
    <p:extLst>
      <p:ext uri="{BB962C8B-B14F-4D97-AF65-F5344CB8AC3E}">
        <p14:creationId xmlns:p14="http://schemas.microsoft.com/office/powerpoint/2010/main" val="2680206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323850" y="765175"/>
            <a:ext cx="8229600" cy="935038"/>
          </a:xfrm>
        </p:spPr>
        <p:txBody>
          <a:bodyPr/>
          <a:lstStyle/>
          <a:p>
            <a:pPr algn="r"/>
            <a:r>
              <a:rPr lang="en-US" b="1">
                <a:solidFill>
                  <a:srgbClr val="FFFFFF"/>
                </a:solidFill>
                <a:latin typeface="Arial" charset="0"/>
                <a:ea typeface="ＭＳ Ｐゴシック" charset="0"/>
                <a:cs typeface="ＭＳ Ｐゴシック" charset="0"/>
              </a:rPr>
              <a:t>Enoch as a Prophet</a:t>
            </a:r>
          </a:p>
        </p:txBody>
      </p:sp>
      <p:sp>
        <p:nvSpPr>
          <p:cNvPr id="204803"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ru-RU"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Enoch, who lived in the seventh generation after Adam, </a:t>
            </a:r>
            <a:r>
              <a:rPr lang="en-US" b="1" dirty="0">
                <a:solidFill>
                  <a:srgbClr val="FFFF00"/>
                </a:solidFill>
                <a:effectLst>
                  <a:outerShdw blurRad="38100" dist="38100" dir="2700000" algn="tl">
                    <a:srgbClr val="000000">
                      <a:alpha val="43137"/>
                    </a:srgbClr>
                  </a:outerShdw>
                </a:effectLst>
                <a:latin typeface="Arial"/>
              </a:rPr>
              <a:t>prophesied</a:t>
            </a:r>
            <a:r>
              <a:rPr lang="en-US" b="1" dirty="0">
                <a:solidFill>
                  <a:srgbClr val="FFFFFF"/>
                </a:solidFill>
                <a:effectLst>
                  <a:outerShdw blurRad="38100" dist="38100" dir="2700000" algn="tl">
                    <a:srgbClr val="000000">
                      <a:alpha val="43137"/>
                    </a:srgbClr>
                  </a:outerShdw>
                </a:effectLst>
                <a:latin typeface="Arial"/>
              </a:rPr>
              <a:t> about these people</a:t>
            </a:r>
            <a:r>
              <a:rPr lang="ru-RU"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a:t>
            </a:r>
            <a:br>
              <a:rPr lang="en-US" b="1" dirty="0">
                <a:solidFill>
                  <a:srgbClr val="FFFFFF"/>
                </a:solidFill>
                <a:effectLst>
                  <a:outerShdw blurRad="38100" dist="38100" dir="2700000" algn="tl">
                    <a:srgbClr val="000000">
                      <a:alpha val="43137"/>
                    </a:srgbClr>
                  </a:outerShdw>
                </a:effectLst>
                <a:latin typeface="Arial"/>
              </a:rPr>
            </a:br>
            <a:r>
              <a:rPr lang="en-US" b="1" dirty="0">
                <a:solidFill>
                  <a:srgbClr val="FFFFFF"/>
                </a:solidFill>
                <a:effectLst>
                  <a:outerShdw blurRad="38100" dist="38100" dir="2700000" algn="tl">
                    <a:srgbClr val="000000">
                      <a:alpha val="43137"/>
                    </a:srgbClr>
                  </a:outerShdw>
                </a:effectLst>
                <a:latin typeface="Arial"/>
              </a:rPr>
              <a:t>(Jude 14a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pic>
        <p:nvPicPr>
          <p:cNvPr id="204805" name="Picture 1" descr="jude 14 eno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7093" y="1920875"/>
            <a:ext cx="4953419"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19084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2753"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en-US" sz="4000" dirty="0">
                <a:latin typeface="Arial" charset="0"/>
                <a:ea typeface="ＭＳ Ｐゴシック" charset="0"/>
                <a:cs typeface="ＭＳ Ｐゴシック" charset="0"/>
              </a:rPr>
              <a:t>No Gaps in </a:t>
            </a:r>
            <a:r>
              <a:rPr lang="en-US" altLang="ja-JP" sz="4000" dirty="0">
                <a:latin typeface="Arial" charset="0"/>
                <a:ea typeface="ＭＳ Ｐゴシック" charset="0"/>
                <a:cs typeface="ＭＳ Ｐゴシック" charset="0"/>
              </a:rPr>
              <a:t>Genesis 5</a:t>
            </a:r>
            <a:endParaRPr lang="en-US"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w="9525">
            <a:noFill/>
            <a:miter lim="800000"/>
            <a:headEnd/>
            <a:tailEnd/>
          </a:ln>
          <a:effectLst/>
        </p:spPr>
        <p:txBody>
          <a:bodyPr/>
          <a:lstStyle/>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State lengths of time</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Shorter lengths</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Most natural</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Show father-son</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Jude 14</a:t>
            </a:r>
            <a:endParaRPr lang="en-US" sz="3200" dirty="0">
              <a:solidFill>
                <a:srgbClr val="FFFFFF"/>
              </a:solidFill>
              <a:effectLst>
                <a:outerShdw blurRad="38100" dist="38100" dir="2700000" algn="tl">
                  <a:srgbClr val="000000">
                    <a:alpha val="43137"/>
                  </a:srgbClr>
                </a:outerShdw>
              </a:effectLst>
              <a:latin typeface="Arial"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423951" name="Text Box 15"/>
          <p:cNvSpPr txBox="1">
            <a:spLocks noChangeArrowheads="1"/>
          </p:cNvSpPr>
          <p:nvPr/>
        </p:nvSpPr>
        <p:spPr bwMode="auto">
          <a:xfrm>
            <a:off x="4191000" y="4572000"/>
            <a:ext cx="43434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ru-RU"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Enoch, in the </a:t>
            </a:r>
            <a:r>
              <a:rPr lang="en-US" altLang="ja-JP" sz="2800" b="1" dirty="0">
                <a:solidFill>
                  <a:srgbClr val="FFFF00"/>
                </a:solidFill>
                <a:latin typeface="Arial" charset="0"/>
                <a:cs typeface="Arial" charset="0"/>
              </a:rPr>
              <a:t>seventh generation from Adam</a:t>
            </a:r>
            <a:r>
              <a:rPr lang="en-US" altLang="ja-JP" sz="2800" b="1" dirty="0">
                <a:solidFill>
                  <a:srgbClr val="FFFFFF"/>
                </a:solidFill>
                <a:latin typeface="Arial" charset="0"/>
                <a:cs typeface="Arial" charset="0"/>
              </a:rPr>
              <a:t>, prophesied saying. . .</a:t>
            </a:r>
            <a:r>
              <a:rPr lang="ru-RU"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 </a:t>
            </a:r>
          </a:p>
          <a:p>
            <a:pPr algn="r" eaLnBrk="1" hangingPunct="1"/>
            <a:r>
              <a:rPr lang="en-US" sz="2800" b="1" dirty="0">
                <a:solidFill>
                  <a:srgbClr val="FFFFFF"/>
                </a:solidFill>
                <a:latin typeface="Arial" charset="0"/>
                <a:cs typeface="Arial" charset="0"/>
              </a:rPr>
              <a:t>(Jude 14a, NASB)</a:t>
            </a: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Adam</a:t>
            </a:r>
            <a:endParaRPr lang="en-US" sz="3200">
              <a:solidFill>
                <a:srgbClr val="FFFFFF"/>
              </a:solidFill>
              <a:effectLst>
                <a:outerShdw blurRad="38100" dist="38100" dir="2700000" algn="tl">
                  <a:srgbClr val="010199"/>
                </a:outerShdw>
              </a:effectLst>
              <a:latin typeface="Arial" charset="0"/>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Seth</a:t>
            </a:r>
            <a:endParaRPr lang="en-US" sz="3200">
              <a:solidFill>
                <a:srgbClr val="FFFFFF"/>
              </a:solidFill>
              <a:effectLst>
                <a:outerShdw blurRad="38100" dist="38100" dir="2700000" algn="tl">
                  <a:srgbClr val="010199"/>
                </a:outerShdw>
              </a:effectLst>
              <a:latin typeface="Arial" charset="0"/>
            </a:endParaRPr>
          </a:p>
        </p:txBody>
      </p:sp>
      <p:sp>
        <p:nvSpPr>
          <p:cNvPr id="423955" name="Rectangle 19">
            <a:hlinkClick r:id="" action="ppaction://noaction"/>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Enosh</a:t>
            </a:r>
            <a:endParaRPr lang="en-US" sz="3200">
              <a:solidFill>
                <a:srgbClr val="FFFFFF"/>
              </a:solidFill>
              <a:effectLst>
                <a:outerShdw blurRad="38100" dist="38100" dir="2700000" algn="tl">
                  <a:srgbClr val="010199"/>
                </a:outerShdw>
              </a:effectLst>
              <a:latin typeface="Arial" charset="0"/>
            </a:endParaRPr>
          </a:p>
        </p:txBody>
      </p:sp>
      <p:sp>
        <p:nvSpPr>
          <p:cNvPr id="423956" name="Rectangle 20">
            <a:hlinkClick r:id="" action="ppaction://noaction"/>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Kenan</a:t>
            </a:r>
            <a:endParaRPr lang="en-US" sz="3200">
              <a:solidFill>
                <a:srgbClr val="FFFFFF"/>
              </a:solidFill>
              <a:effectLst>
                <a:outerShdw blurRad="38100" dist="38100" dir="2700000" algn="tl">
                  <a:srgbClr val="010199"/>
                </a:outerShdw>
              </a:effectLst>
              <a:latin typeface="Arial" charset="0"/>
            </a:endParaRPr>
          </a:p>
        </p:txBody>
      </p:sp>
      <p:sp>
        <p:nvSpPr>
          <p:cNvPr id="423957" name="Rectangle 21">
            <a:hlinkClick r:id="" action="ppaction://noaction"/>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Mahalalel</a:t>
            </a:r>
            <a:endParaRPr lang="en-US" sz="3200">
              <a:solidFill>
                <a:srgbClr val="FFFFFF"/>
              </a:solidFill>
              <a:effectLst>
                <a:outerShdw blurRad="38100" dist="38100" dir="2700000" algn="tl">
                  <a:srgbClr val="010199"/>
                </a:outerShdw>
              </a:effectLst>
              <a:latin typeface="Arial" charset="0"/>
            </a:endParaRPr>
          </a:p>
        </p:txBody>
      </p:sp>
      <p:sp>
        <p:nvSpPr>
          <p:cNvPr id="423958" name="Rectangle 22">
            <a:hlinkClick r:id="" action="ppaction://noaction"/>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Jared</a:t>
            </a:r>
            <a:endParaRPr lang="en-US" sz="3200">
              <a:solidFill>
                <a:srgbClr val="FFFFFF"/>
              </a:solidFill>
              <a:effectLst>
                <a:outerShdw blurRad="38100" dist="38100" dir="2700000" algn="tl">
                  <a:srgbClr val="010199"/>
                </a:outerShdw>
              </a:effectLst>
              <a:latin typeface="Arial" charset="0"/>
            </a:endParaRPr>
          </a:p>
        </p:txBody>
      </p:sp>
      <p:sp>
        <p:nvSpPr>
          <p:cNvPr id="423959" name="Rectangle 23">
            <a:hlinkClick r:id="" action="ppaction://noaction"/>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Enoch</a:t>
            </a:r>
          </a:p>
        </p:txBody>
      </p:sp>
      <p:sp>
        <p:nvSpPr>
          <p:cNvPr id="423960" name="Rectangle 24">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Methuselah</a:t>
            </a:r>
            <a:endParaRPr lang="en-US" sz="3200">
              <a:solidFill>
                <a:srgbClr val="FFFFFF"/>
              </a:solidFill>
              <a:effectLst>
                <a:outerShdw blurRad="38100" dist="38100" dir="2700000" algn="tl">
                  <a:srgbClr val="010199"/>
                </a:outerShdw>
              </a:effectLst>
              <a:latin typeface="Arial" charset="0"/>
            </a:endParaRPr>
          </a:p>
        </p:txBody>
      </p:sp>
      <p:sp>
        <p:nvSpPr>
          <p:cNvPr id="423961" name="Rectangle 25">
            <a:hlinkClick r:id="" action="ppaction://noaction"/>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Lamech</a:t>
            </a:r>
            <a:endParaRPr lang="en-US" sz="3200">
              <a:solidFill>
                <a:srgbClr val="FFFFFF"/>
              </a:solidFill>
              <a:effectLst>
                <a:outerShdw blurRad="38100" dist="38100" dir="2700000" algn="tl">
                  <a:srgbClr val="010199"/>
                </a:outerShdw>
              </a:effectLst>
              <a:latin typeface="Arial" charset="0"/>
            </a:endParaRPr>
          </a:p>
        </p:txBody>
      </p:sp>
      <p:sp>
        <p:nvSpPr>
          <p:cNvPr id="423962" name="Rectangle 26">
            <a:hlinkClick r:id="" action="ppaction://noaction"/>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Noah</a:t>
            </a:r>
            <a:endParaRPr lang="en-US" sz="3200">
              <a:solidFill>
                <a:srgbClr val="FFFFFF"/>
              </a:solidFill>
              <a:effectLst>
                <a:outerShdw blurRad="38100" dist="38100" dir="2700000" algn="tl">
                  <a:srgbClr val="010199"/>
                </a:outerShdw>
              </a:effectLst>
              <a:latin typeface="Arial" charset="0"/>
            </a:endParaRPr>
          </a:p>
        </p:txBody>
      </p:sp>
      <p:sp>
        <p:nvSpPr>
          <p:cNvPr id="423963" name="Rectangle 27">
            <a:hlinkClick r:id="" action="ppaction://noaction"/>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7</a:t>
            </a:r>
            <a:endParaRPr lang="en-US" sz="3200">
              <a:solidFill>
                <a:srgbClr val="FFFFFF"/>
              </a:solidFill>
              <a:effectLst>
                <a:outerShdw blurRad="38100" dist="38100" dir="2700000" algn="tl">
                  <a:srgbClr val="010199"/>
                </a:outerShdw>
              </a:effectLst>
              <a:latin typeface="Arial" charset="0"/>
            </a:endParaRPr>
          </a:p>
        </p:txBody>
      </p:sp>
      <p:sp>
        <p:nvSpPr>
          <p:cNvPr id="202769"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Tree>
    <p:extLst>
      <p:ext uri="{BB962C8B-B14F-4D97-AF65-F5344CB8AC3E}">
        <p14:creationId xmlns:p14="http://schemas.microsoft.com/office/powerpoint/2010/main" val="333371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1" descr="jude 14 prophecies.jpg"/>
          <p:cNvPicPr>
            <a:picLocks noChangeAspect="1"/>
          </p:cNvPicPr>
          <p:nvPr/>
        </p:nvPicPr>
        <p:blipFill>
          <a:blip r:embed="rId3">
            <a:extLst>
              <a:ext uri="{28A0092B-C50C-407E-A947-70E740481C1C}">
                <a14:useLocalDpi xmlns:a14="http://schemas.microsoft.com/office/drawing/2010/main" val="0"/>
              </a:ext>
            </a:extLst>
          </a:blip>
          <a:srcRect l="11508"/>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en-US" b="1" dirty="0">
                <a:solidFill>
                  <a:srgbClr val="FFFFFF"/>
                </a:solidFill>
                <a:effectLst>
                  <a:glow rad="101600">
                    <a:schemeClr val="tx1">
                      <a:alpha val="75000"/>
                    </a:schemeClr>
                  </a:glow>
                </a:effectLst>
              </a:rPr>
              <a:t>Quoting The Book of Enoch</a:t>
            </a:r>
          </a:p>
        </p:txBody>
      </p:sp>
      <p:sp>
        <p:nvSpPr>
          <p:cNvPr id="200707"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b="1" dirty="0">
                <a:solidFill>
                  <a:srgbClr val="FFFFFF"/>
                </a:solidFill>
                <a:effectLst>
                  <a:outerShdw blurRad="38100" dist="38100" dir="2700000" algn="tl">
                    <a:srgbClr val="000000">
                      <a:alpha val="43137"/>
                    </a:srgbClr>
                  </a:outerShdw>
                </a:effectLst>
                <a:latin typeface="Arial"/>
              </a:rPr>
              <a:t>[Enoch] said, </a:t>
            </a:r>
            <a:r>
              <a:rPr lang="ru-RU"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Listen! The Lord is coming with countless thousands of his holy ones </a:t>
            </a:r>
            <a:r>
              <a:rPr lang="en-US" b="1" baseline="30000" dirty="0">
                <a:solidFill>
                  <a:srgbClr val="FFFFFF"/>
                </a:solidFill>
                <a:effectLst>
                  <a:outerShdw blurRad="38100" dist="38100" dir="2700000" algn="tl">
                    <a:srgbClr val="000000">
                      <a:alpha val="43137"/>
                    </a:srgbClr>
                  </a:outerShdw>
                </a:effectLst>
                <a:latin typeface="Arial"/>
              </a:rPr>
              <a:t>15</a:t>
            </a:r>
            <a:r>
              <a:rPr lang="en-US" b="1" dirty="0">
                <a:solidFill>
                  <a:srgbClr val="FFFFFF"/>
                </a:solidFill>
                <a:effectLst>
                  <a:outerShdw blurRad="38100" dist="38100" dir="2700000" algn="tl">
                    <a:srgbClr val="000000">
                      <a:alpha val="43137"/>
                    </a:srgbClr>
                  </a:outerShdw>
                </a:effectLst>
                <a:latin typeface="Arial"/>
              </a:rPr>
              <a:t>to execute judgment on the people of the world. He will convict every person of all the ungodly things they have done and for all the insults that ungodly sinners have spoken against him</a:t>
            </a:r>
            <a:r>
              <a:rPr lang="ru-RU"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(Jude 14b-15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spTree>
    <p:extLst>
      <p:ext uri="{BB962C8B-B14F-4D97-AF65-F5344CB8AC3E}">
        <p14:creationId xmlns:p14="http://schemas.microsoft.com/office/powerpoint/2010/main" val="2538299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929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Rot="1" noChangeArrowheads="1"/>
          </p:cNvSpPr>
          <p:nvPr>
            <p:ph type="title"/>
          </p:nvPr>
        </p:nvSpPr>
        <p:spPr>
          <a:xfrm>
            <a:off x="0" y="765175"/>
            <a:ext cx="8553450" cy="935038"/>
          </a:xfrm>
        </p:spPr>
        <p:txBody>
          <a:bodyPr/>
          <a:lstStyle/>
          <a:p>
            <a:pPr algn="l">
              <a:spcBef>
                <a:spcPct val="20000"/>
              </a:spcBef>
              <a:defRPr/>
            </a:pPr>
            <a:r>
              <a:rPr lang="en-US" sz="2400" b="1" kern="1200" dirty="0">
                <a:solidFill>
                  <a:srgbClr val="FFFFFF"/>
                </a:solidFill>
                <a:effectLst>
                  <a:glow rad="228600">
                    <a:schemeClr val="tx1"/>
                  </a:glow>
                  <a:outerShdw blurRad="38100" dist="38100" dir="2700000" algn="tl">
                    <a:srgbClr val="000000">
                      <a:alpha val="43137"/>
                    </a:srgbClr>
                  </a:outerShdw>
                </a:effectLst>
                <a:latin typeface="+mn-lt"/>
              </a:rPr>
              <a:t>Why is a Quote from Non-Scriptural Writings a Problem?</a:t>
            </a: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71438" y="5732463"/>
            <a:ext cx="90725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sz="2400" b="1" dirty="0">
                <a:solidFill>
                  <a:srgbClr val="FFFFFF"/>
                </a:solidFill>
                <a:effectLst>
                  <a:glow rad="228600">
                    <a:srgbClr val="000000"/>
                  </a:glow>
                  <a:outerShdw blurRad="38100" dist="38100" dir="2700000" algn="tl">
                    <a:srgbClr val="000000">
                      <a:alpha val="43137"/>
                    </a:srgbClr>
                  </a:outerShdw>
                </a:effectLst>
                <a:latin typeface="Arial"/>
              </a:rPr>
              <a:t>Jude does not imply that the entire 1 Enoch is inspired.</a:t>
            </a:r>
          </a:p>
        </p:txBody>
      </p:sp>
    </p:spTree>
    <p:extLst>
      <p:ext uri="{BB962C8B-B14F-4D97-AF65-F5344CB8AC3E}">
        <p14:creationId xmlns:p14="http://schemas.microsoft.com/office/powerpoint/2010/main" val="3093687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These people are grumblers and complainers, living only to satisfy their desires. They brag loudly about themselves, and they flatter others to get what they want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1187624" y="3147498"/>
            <a:ext cx="6635363" cy="3717032"/>
          </a:xfrm>
          <a:prstGeom prst="rect">
            <a:avLst/>
          </a:prstGeom>
        </p:spPr>
      </p:pic>
    </p:spTree>
    <p:extLst>
      <p:ext uri="{BB962C8B-B14F-4D97-AF65-F5344CB8AC3E}">
        <p14:creationId xmlns:p14="http://schemas.microsoft.com/office/powerpoint/2010/main" val="366669685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pretenders?</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174945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a:solidFill>
                  <a:schemeClr val="bg1"/>
                </a:solidFill>
                <a:latin typeface="Arial" charset="0"/>
                <a:ea typeface="ＭＳ Ｐゴシック" charset="0"/>
                <a:cs typeface="Arial" charset="0"/>
              </a:rPr>
              <a:t>Why are they significant?</a:t>
            </a:r>
            <a:endParaRPr lang="en-US" sz="3600" b="1" i="1">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This is the story of the decline and fall of Western civilization. It is the story of uncommonly powerful men, unfathomably evil men. . . apostates.</a:t>
            </a:r>
            <a:r>
              <a:rPr kumimoji="0" lang="mr-I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32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–Kevin Swanson</a:t>
            </a:r>
          </a:p>
        </p:txBody>
      </p:sp>
    </p:spTree>
    <p:extLst>
      <p:ext uri="{BB962C8B-B14F-4D97-AF65-F5344CB8AC3E}">
        <p14:creationId xmlns:p14="http://schemas.microsoft.com/office/powerpoint/2010/main" val="2219044298"/>
      </p:ext>
    </p:extLst>
  </p:cSld>
  <p:clrMapOvr>
    <a:masterClrMapping/>
  </p:clrMapOvr>
  <p:transition>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881307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737323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Tree>
    <p:extLst>
      <p:ext uri="{BB962C8B-B14F-4D97-AF65-F5344CB8AC3E}">
        <p14:creationId xmlns:p14="http://schemas.microsoft.com/office/powerpoint/2010/main" val="217140493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Outline</a:t>
            </a:r>
          </a:p>
        </p:txBody>
      </p:sp>
      <p:sp>
        <p:nvSpPr>
          <p:cNvPr id="179202"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79203" name="Text Box 6"/>
          <p:cNvSpPr txBox="1">
            <a:spLocks noChangeArrowheads="1"/>
          </p:cNvSpPr>
          <p:nvPr/>
        </p:nvSpPr>
        <p:spPr bwMode="auto">
          <a:xfrm>
            <a:off x="107950" y="1219200"/>
            <a:ext cx="8763000" cy="830263"/>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宋体" charset="0"/>
                <a:cs typeface="宋体" charset="0"/>
              </a:rPr>
              <a:t>III. Jude shows three ways how to avoid the pretenders</a:t>
            </a:r>
            <a:r>
              <a:rPr lang="uk-UA" altLang="zh-CN" b="1" dirty="0">
                <a:solidFill>
                  <a:srgbClr val="FFFFFF"/>
                </a:solidFill>
                <a:latin typeface="Arial" charset="0"/>
                <a:ea typeface="宋体" charset="0"/>
                <a:cs typeface="宋体" charset="0"/>
              </a:rPr>
              <a:t>'</a:t>
            </a:r>
            <a:r>
              <a:rPr lang="en-US" altLang="zh-CN" b="1" dirty="0">
                <a:solidFill>
                  <a:srgbClr val="FFFFFF"/>
                </a:solidFill>
                <a:latin typeface="Arial" charset="0"/>
                <a:ea typeface="宋体" charset="0"/>
                <a:cs typeface="宋体" charset="0"/>
              </a:rPr>
              <a:t> snares to safeguard his readers from apostasy (17-23) .</a:t>
            </a:r>
          </a:p>
        </p:txBody>
      </p:sp>
      <p:sp>
        <p:nvSpPr>
          <p:cNvPr id="20488" name="WordArt 8" descr="Paper bag"/>
          <p:cNvSpPr>
            <a:spLocks noChangeArrowheads="1" noChangeShapeType="1" noTextEdit="1"/>
          </p:cNvSpPr>
          <p:nvPr/>
        </p:nvSpPr>
        <p:spPr bwMode="auto">
          <a:xfrm>
            <a:off x="762000" y="2513013"/>
            <a:ext cx="4572000" cy="992187"/>
          </a:xfrm>
          <a:prstGeom prst="rect">
            <a:avLst/>
          </a:prstGeom>
        </p:spPr>
        <p:txBody>
          <a:bodyPr wrap="none" fromWordArt="1">
            <a:prstTxWarp prst="textCascadeUp">
              <a:avLst>
                <a:gd name="adj" fmla="val 44444"/>
              </a:avLst>
            </a:prstTxWarp>
          </a:bodyPr>
          <a:lstStyle/>
          <a:p>
            <a:pPr algn="ctr"/>
            <a:r>
              <a:rPr lang="en-US"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Remember 17-19</a:t>
            </a:r>
          </a:p>
        </p:txBody>
      </p:sp>
      <p:sp>
        <p:nvSpPr>
          <p:cNvPr id="20489" name="WordArt 9"/>
          <p:cNvSpPr>
            <a:spLocks noChangeArrowheads="1" noChangeShapeType="1" noTextEdit="1"/>
          </p:cNvSpPr>
          <p:nvPr/>
        </p:nvSpPr>
        <p:spPr bwMode="auto">
          <a:xfrm>
            <a:off x="3436938" y="3124200"/>
            <a:ext cx="2506662" cy="874713"/>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Nurture 20-21</a:t>
            </a:r>
          </a:p>
        </p:txBody>
      </p:sp>
      <p:sp>
        <p:nvSpPr>
          <p:cNvPr id="20490" name="WordArt 10"/>
          <p:cNvSpPr>
            <a:spLocks noChangeArrowheads="1" noChangeShapeType="1" noTextEdit="1"/>
          </p:cNvSpPr>
          <p:nvPr/>
        </p:nvSpPr>
        <p:spPr bwMode="auto">
          <a:xfrm>
            <a:off x="5265738" y="3124200"/>
            <a:ext cx="3421062" cy="1219200"/>
          </a:xfrm>
          <a:prstGeom prst="rect">
            <a:avLst/>
          </a:prstGeom>
        </p:spPr>
        <p:txBody>
          <a:bodyPr wrap="none" fromWordArt="1">
            <a:prstTxWarp prst="textSlantUp">
              <a:avLst>
                <a:gd name="adj" fmla="val 55556"/>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Show mercy 22-23</a:t>
            </a:r>
          </a:p>
        </p:txBody>
      </p:sp>
      <p:pic>
        <p:nvPicPr>
          <p:cNvPr id="179208" name="Picture 12" descr="17075giftide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8256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p:cTn id="15" dur="1000" fill="hold"/>
                                        <p:tgtEl>
                                          <p:spTgt spid="20489"/>
                                        </p:tgtEl>
                                        <p:attrNameLst>
                                          <p:attrName>ppt_w</p:attrName>
                                        </p:attrNameLst>
                                      </p:cBhvr>
                                      <p:tavLst>
                                        <p:tav tm="0">
                                          <p:val>
                                            <p:fltVal val="0"/>
                                          </p:val>
                                        </p:tav>
                                        <p:tav tm="100000">
                                          <p:val>
                                            <p:strVal val="#ppt_w"/>
                                          </p:val>
                                        </p:tav>
                                      </p:tavLst>
                                    </p:anim>
                                    <p:anim calcmode="lin" valueType="num">
                                      <p:cBhvr>
                                        <p:cTn id="16" dur="1000" fill="hold"/>
                                        <p:tgtEl>
                                          <p:spTgt spid="20489"/>
                                        </p:tgtEl>
                                        <p:attrNameLst>
                                          <p:attrName>ppt_h</p:attrName>
                                        </p:attrNameLst>
                                      </p:cBhvr>
                                      <p:tavLst>
                                        <p:tav tm="0">
                                          <p:val>
                                            <p:fltVal val="0"/>
                                          </p:val>
                                        </p:tav>
                                        <p:tav tm="100000">
                                          <p:val>
                                            <p:strVal val="#ppt_h"/>
                                          </p:val>
                                        </p:tav>
                                      </p:tavLst>
                                    </p:anim>
                                    <p:anim calcmode="lin" valueType="num">
                                      <p:cBhvr>
                                        <p:cTn id="17"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90"/>
                                        </p:tgtEl>
                                        <p:attrNameLst>
                                          <p:attrName>style.visibility</p:attrName>
                                        </p:attrNameLst>
                                      </p:cBhvr>
                                      <p:to>
                                        <p:strVal val="visible"/>
                                      </p:to>
                                    </p:set>
                                    <p:anim calcmode="lin" valueType="num">
                                      <p:cBhvr>
                                        <p:cTn id="23" dur="1000" fill="hold"/>
                                        <p:tgtEl>
                                          <p:spTgt spid="20490"/>
                                        </p:tgtEl>
                                        <p:attrNameLst>
                                          <p:attrName>ppt_w</p:attrName>
                                        </p:attrNameLst>
                                      </p:cBhvr>
                                      <p:tavLst>
                                        <p:tav tm="0">
                                          <p:val>
                                            <p:fltVal val="0"/>
                                          </p:val>
                                        </p:tav>
                                        <p:tav tm="100000">
                                          <p:val>
                                            <p:strVal val="#ppt_w"/>
                                          </p:val>
                                        </p:tav>
                                      </p:tavLst>
                                    </p:anim>
                                    <p:anim calcmode="lin" valueType="num">
                                      <p:cBhvr>
                                        <p:cTn id="24" dur="1000" fill="hold"/>
                                        <p:tgtEl>
                                          <p:spTgt spid="20490"/>
                                        </p:tgtEl>
                                        <p:attrNameLst>
                                          <p:attrName>ppt_h</p:attrName>
                                        </p:attrNameLst>
                                      </p:cBhvr>
                                      <p:tavLst>
                                        <p:tav tm="0">
                                          <p:val>
                                            <p:fltVal val="0"/>
                                          </p:val>
                                        </p:tav>
                                        <p:tav tm="100000">
                                          <p:val>
                                            <p:strVal val="#ppt_h"/>
                                          </p:val>
                                        </p:tav>
                                      </p:tavLst>
                                    </p:anim>
                                    <p:anim calcmode="lin" valueType="num">
                                      <p:cBhvr>
                                        <p:cTn id="2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you, my dear friends, must remember what the apostles of our Lord Jesus Christ said.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They told you that in the last times there would be scoffers whose purpose in life is to satisfy their ungodly desires.  </a:t>
            </a:r>
            <a:r>
              <a:rPr lang="en-US" sz="3600" b="1" baseline="30000" dirty="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These people are the ones who are creating divisions among you. They follow their natural instincts because they do not have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Spirit in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17-19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WordArt 8" descr="Paper bag"/>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en-US"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Remember 17-19</a:t>
            </a:r>
          </a:p>
        </p:txBody>
      </p:sp>
    </p:spTree>
    <p:extLst>
      <p:ext uri="{BB962C8B-B14F-4D97-AF65-F5344CB8AC3E}">
        <p14:creationId xmlns:p14="http://schemas.microsoft.com/office/powerpoint/2010/main" val="363742895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996952"/>
            <a:ext cx="5384800" cy="4038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5516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you, dear friends, must build each other up in your most holy faith, pray in the power of the Holy Spirit,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and await the mercy of our Lord Jesus Christ, who will bring you eternal life. In this way, you will keep yourselves safe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WordArt 9"/>
          <p:cNvSpPr>
            <a:spLocks noChangeArrowheads="1" noChangeShapeType="1" noTextEdit="1"/>
          </p:cNvSpPr>
          <p:nvPr/>
        </p:nvSpPr>
        <p:spPr bwMode="auto">
          <a:xfrm>
            <a:off x="1763688" y="5445224"/>
            <a:ext cx="3456384" cy="116274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Nurture 20-21</a:t>
            </a:r>
          </a:p>
        </p:txBody>
      </p:sp>
    </p:spTree>
    <p:extLst>
      <p:ext uri="{BB962C8B-B14F-4D97-AF65-F5344CB8AC3E}">
        <p14:creationId xmlns:p14="http://schemas.microsoft.com/office/powerpoint/2010/main" val="368408281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17032"/>
            <a:ext cx="4720034" cy="3140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47965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you must show mercy to those whose faith is wavering.  </a:t>
            </a:r>
            <a:r>
              <a:rPr lang="en-US" sz="3600" b="1" baseline="30000" dirty="0">
                <a:effectLst>
                  <a:glow rad="127000">
                    <a:schemeClr val="tx1"/>
                  </a:glow>
                </a:effectLst>
                <a:latin typeface="Arial" charset="0"/>
                <a:ea typeface="ＭＳ Ｐゴシック" charset="0"/>
                <a:cs typeface="ＭＳ Ｐゴシック" charset="0"/>
              </a:rPr>
              <a:t>23</a:t>
            </a:r>
            <a:r>
              <a:rPr lang="en-US" sz="3600" b="1" dirty="0">
                <a:effectLst>
                  <a:glow rad="127000">
                    <a:schemeClr val="tx1"/>
                  </a:glow>
                </a:effectLst>
                <a:latin typeface="Arial" charset="0"/>
                <a:ea typeface="ＭＳ Ｐゴシック" charset="0"/>
                <a:cs typeface="ＭＳ Ｐゴシック" charset="0"/>
              </a:rPr>
              <a:t>Rescue others by snatching them from the flames of judgment. Show mercy to still others, but do so with great caution, hating the sins that contaminate their lives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22-23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WordArt 10"/>
          <p:cNvSpPr>
            <a:spLocks noChangeArrowheads="1" noChangeShapeType="1" noTextEdit="1"/>
          </p:cNvSpPr>
          <p:nvPr/>
        </p:nvSpPr>
        <p:spPr bwMode="auto">
          <a:xfrm>
            <a:off x="3923928" y="4437112"/>
            <a:ext cx="4680520" cy="1795264"/>
          </a:xfrm>
          <a:prstGeom prst="rect">
            <a:avLst/>
          </a:prstGeom>
        </p:spPr>
        <p:txBody>
          <a:bodyPr wrap="none" fromWordArt="1">
            <a:prstTxWarp prst="textSlantUp">
              <a:avLst>
                <a:gd name="adj" fmla="val 55556"/>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Show mercy 22-23</a:t>
            </a:r>
          </a:p>
        </p:txBody>
      </p:sp>
    </p:spTree>
    <p:extLst>
      <p:ext uri="{BB962C8B-B14F-4D97-AF65-F5344CB8AC3E}">
        <p14:creationId xmlns:p14="http://schemas.microsoft.com/office/powerpoint/2010/main" val="27805383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81613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4057824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731906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What did the apostates teach?</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John Dewey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Charles Darwin</a:t>
            </a: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Friedrich Nietzsche</a:t>
            </a: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Eliminate home schools!</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didn</a:t>
            </a:r>
            <a:r>
              <a:rPr kumimoji="0" lang="uk-U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 create.  We evolved!</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 is no God!</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94323538"/>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32889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en-US" sz="4800" b="1" dirty="0">
                <a:solidFill>
                  <a:srgbClr val="FFFF00"/>
                </a:solidFill>
                <a:effectLst>
                  <a:glow rad="127000">
                    <a:schemeClr val="tx1"/>
                  </a:glow>
                </a:effectLst>
                <a:latin typeface="Arial" charset="0"/>
                <a:ea typeface="ＭＳ Ｐゴシック" charset="0"/>
                <a:cs typeface="ＭＳ Ｐゴシック" charset="0"/>
              </a:rPr>
              <a:t>Praise</a:t>
            </a:r>
            <a:r>
              <a:rPr lang="en-US" sz="4800" b="1" dirty="0">
                <a:effectLst>
                  <a:glow rad="127000">
                    <a:schemeClr val="tx1"/>
                  </a:glow>
                </a:effectLst>
                <a:latin typeface="Arial" charset="0"/>
                <a:ea typeface="ＭＳ Ｐゴシック" charset="0"/>
                <a:cs typeface="ＭＳ Ｐゴシック" charset="0"/>
              </a:rPr>
              <a:t> God for security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812506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25775" y="115888"/>
            <a:ext cx="6154738" cy="649287"/>
          </a:xfrm>
        </p:spPr>
        <p:txBody>
          <a:bodyPr/>
          <a:lstStyle/>
          <a:p>
            <a:pPr>
              <a:defRPr/>
            </a:pPr>
            <a:r>
              <a:rPr lang="en-US" sz="3600" dirty="0">
                <a:solidFill>
                  <a:srgbClr val="3C3528"/>
                </a:solidFill>
                <a:latin typeface="Arial" charset="0"/>
                <a:cs typeface="Arial" charset="0"/>
              </a:rPr>
              <a:t>Benediction (Jude 24-25 </a:t>
            </a:r>
            <a:r>
              <a:rPr lang="en-US" sz="2800" dirty="0">
                <a:solidFill>
                  <a:srgbClr val="3C3528"/>
                </a:solidFill>
                <a:latin typeface="Arial" charset="0"/>
                <a:cs typeface="Arial" charset="0"/>
              </a:rPr>
              <a:t>NLT</a:t>
            </a:r>
            <a:r>
              <a:rPr lang="en-US" sz="3600" dirty="0">
                <a:solidFill>
                  <a:srgbClr val="3C3528"/>
                </a:solidFill>
                <a:latin typeface="Arial" charset="0"/>
                <a:cs typeface="Arial" charset="0"/>
              </a:rPr>
              <a:t>)</a:t>
            </a:r>
          </a:p>
        </p:txBody>
      </p:sp>
      <p:sp>
        <p:nvSpPr>
          <p:cNvPr id="181250" name="Subtitle 2"/>
          <p:cNvSpPr txBox="1">
            <a:spLocks/>
          </p:cNvSpPr>
          <p:nvPr/>
        </p:nvSpPr>
        <p:spPr bwMode="auto">
          <a:xfrm>
            <a:off x="3986213" y="1079500"/>
            <a:ext cx="5146675"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996600"/>
              </a:buClr>
              <a:buFont typeface="Wingdings" charset="0"/>
              <a:buNone/>
            </a:pPr>
            <a:r>
              <a:rPr lang="ru-RU" sz="2800" b="1" dirty="0">
                <a:solidFill>
                  <a:srgbClr val="3C3528"/>
                </a:solidFill>
                <a:latin typeface="Arial" charset="0"/>
                <a:cs typeface="Arial" charset="0"/>
              </a:rPr>
              <a:t>"</a:t>
            </a:r>
            <a:r>
              <a:rPr lang="en-US" sz="2800" b="1" dirty="0">
                <a:solidFill>
                  <a:srgbClr val="3C3528"/>
                </a:solidFill>
                <a:latin typeface="Arial" charset="0"/>
                <a:cs typeface="Arial" charset="0"/>
              </a:rPr>
              <a:t>Now all glory to God, who is able to keep you from falling away and will bring you with great joy into his glorious presence without a single fault. </a:t>
            </a:r>
            <a:r>
              <a:rPr lang="en-US" sz="2800" b="1" baseline="30000" dirty="0">
                <a:solidFill>
                  <a:srgbClr val="3C3528"/>
                </a:solidFill>
                <a:latin typeface="Arial" charset="0"/>
                <a:cs typeface="Arial" charset="0"/>
              </a:rPr>
              <a:t>25</a:t>
            </a:r>
            <a:r>
              <a:rPr lang="en-US" sz="2800" b="1" dirty="0">
                <a:solidFill>
                  <a:srgbClr val="3C3528"/>
                </a:solidFill>
                <a:latin typeface="Arial" charset="0"/>
                <a:cs typeface="Arial" charset="0"/>
              </a:rPr>
              <a:t>All glory to him who alone is God, our Savior through Jesus Christ our Lord. All glory, majesty, power, and authority are his before all time, and in the present, and beyond all time! Amen.</a:t>
            </a:r>
            <a:r>
              <a:rPr lang="ru-RU" sz="2800" b="1" dirty="0">
                <a:solidFill>
                  <a:srgbClr val="3C3528"/>
                </a:solidFill>
                <a:latin typeface="Arial" charset="0"/>
                <a:cs typeface="Arial" charset="0"/>
              </a:rPr>
              <a:t>"</a:t>
            </a:r>
            <a:endParaRPr lang="en-US" sz="2800" b="1" dirty="0">
              <a:solidFill>
                <a:srgbClr val="3C3528"/>
              </a:solidFill>
              <a:latin typeface="Arial" charset="0"/>
              <a:cs typeface="Arial" charset="0"/>
            </a:endParaRPr>
          </a:p>
        </p:txBody>
      </p:sp>
    </p:spTree>
    <p:extLst>
      <p:ext uri="{BB962C8B-B14F-4D97-AF65-F5344CB8AC3E}">
        <p14:creationId xmlns:p14="http://schemas.microsoft.com/office/powerpoint/2010/main" val="27257236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pretenders?</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1684671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Jude</a:t>
            </a: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Be a </a:t>
            </a:r>
            <a:r>
              <a:rPr lang="en-US" sz="5400" b="1" dirty="0">
                <a:solidFill>
                  <a:srgbClr val="FFFF00"/>
                </a:solidFill>
                <a:effectLst>
                  <a:glow rad="127000">
                    <a:srgbClr val="000000"/>
                  </a:glow>
                </a:effectLst>
                <a:latin typeface="Arial" charset="0"/>
                <a:ea typeface="ＭＳ Ｐゴシック" charset="0"/>
                <a:cs typeface="ＭＳ Ｐゴシック" charset="0"/>
              </a:rPr>
              <a:t>contender</a:t>
            </a:r>
            <a:r>
              <a:rPr lang="en-US" sz="5400" b="1" dirty="0">
                <a:solidFill>
                  <a:srgbClr val="FFFFFF"/>
                </a:solidFill>
                <a:effectLst>
                  <a:glow rad="127000">
                    <a:srgbClr val="000000"/>
                  </a:glow>
                </a:effectLst>
                <a:latin typeface="Arial" charset="0"/>
                <a:ea typeface="ＭＳ Ｐゴシック" charset="0"/>
                <a:cs typeface="ＭＳ Ｐゴシック" charset="0"/>
              </a:rPr>
              <a:t> against pretenders</a:t>
            </a: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1259388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696986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592077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385088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en-US" sz="4800" b="1" dirty="0">
                <a:solidFill>
                  <a:srgbClr val="FFFF00"/>
                </a:solidFill>
                <a:effectLst>
                  <a:glow rad="127000">
                    <a:schemeClr val="tx1"/>
                  </a:glow>
                </a:effectLst>
                <a:latin typeface="Arial" charset="0"/>
                <a:ea typeface="ＭＳ Ｐゴシック" charset="0"/>
                <a:cs typeface="ＭＳ Ｐゴシック" charset="0"/>
              </a:rPr>
              <a:t>Praise</a:t>
            </a:r>
            <a:r>
              <a:rPr lang="en-US" sz="4800" b="1" dirty="0">
                <a:effectLst>
                  <a:glow rad="127000">
                    <a:schemeClr val="tx1"/>
                  </a:glow>
                </a:effectLst>
                <a:latin typeface="Arial" charset="0"/>
                <a:ea typeface="ＭＳ Ｐゴシック" charset="0"/>
                <a:cs typeface="ＭＳ Ｐゴシック" charset="0"/>
              </a:rPr>
              <a:t> God for security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511003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pic>
        <p:nvPicPr>
          <p:cNvPr id="388099" name="Picture 2" descr="12apost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6988"/>
            <a:ext cx="8243887" cy="858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41752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Godless Philosophy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a:t>
            </a: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Nietzsche is dead.</a:t>
            </a:r>
            <a:r>
              <a:rPr kumimoji="0" lang="mr-IN"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a:t>
            </a:r>
            <a:b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br>
            <a: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 God, 1900</a:t>
            </a: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endParaRP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88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r>
              <a:rPr kumimoji="0" lang="en-US" sz="88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God is dead.</a:t>
            </a:r>
            <a:r>
              <a:rPr kumimoji="0" lang="mr-IN" sz="88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br>
              <a:rPr kumimoji="0" lang="en-US" altLang="ja-JP" sz="66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br>
            <a:r>
              <a:rPr kumimoji="0" lang="en-US" altLang="ja-JP" sz="66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Nietzsche, 1883</a:t>
            </a:r>
            <a:endParaRPr kumimoji="0" lang="en-US" sz="66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22293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0146"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14" name="Group 13"/>
          <p:cNvGrpSpPr>
            <a:grpSpLocks/>
          </p:cNvGrpSpPr>
          <p:nvPr/>
        </p:nvGrpSpPr>
        <p:grpSpPr bwMode="auto">
          <a:xfrm>
            <a:off x="1331913" y="33338"/>
            <a:ext cx="5976937" cy="2087562"/>
            <a:chOff x="1331640" y="32544"/>
            <a:chExt cx="5976664" cy="2088232"/>
          </a:xfrm>
        </p:grpSpPr>
        <p:sp>
          <p:nvSpPr>
            <p:cNvPr id="12" name="Rounded Rectangular Callout 11"/>
            <p:cNvSpPr/>
            <p:nvPr/>
          </p:nvSpPr>
          <p:spPr>
            <a:xfrm rot="10800000" flipV="1">
              <a:off x="1331640" y="32544"/>
              <a:ext cx="5976664" cy="2088232"/>
            </a:xfrm>
            <a:prstGeom prst="wedgeRoundRectCallout">
              <a:avLst>
                <a:gd name="adj1" fmla="val -7871"/>
                <a:gd name="adj2" fmla="val 11723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62" name="TextBox 12"/>
            <p:cNvSpPr txBox="1">
              <a:spLocks noChangeArrowheads="1"/>
            </p:cNvSpPr>
            <p:nvPr/>
          </p:nvSpPr>
          <p:spPr bwMode="auto">
            <a:xfrm>
              <a:off x="1691680" y="176560"/>
              <a:ext cx="54006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Jesus didn</a:t>
              </a:r>
              <a:r>
                <a:rPr lang="fr-FR" sz="2800" b="1">
                  <a:solidFill>
                    <a:srgbClr val="000000"/>
                  </a:solidFill>
                </a:rPr>
                <a:t>'</a:t>
              </a:r>
              <a:r>
                <a:rPr lang="en-US" sz="2800" b="1">
                  <a:solidFill>
                    <a:srgbClr val="000000"/>
                  </a:solidFill>
                </a:rPr>
                <a:t>t just become "the Christ" at his baptism, as Gnostics claimed.  He was conceived by the Spirit. </a:t>
              </a:r>
            </a:p>
          </p:txBody>
        </p:sp>
      </p:grpSp>
      <p:grpSp>
        <p:nvGrpSpPr>
          <p:cNvPr id="10" name="Group 9"/>
          <p:cNvGrpSpPr>
            <a:grpSpLocks/>
          </p:cNvGrpSpPr>
          <p:nvPr/>
        </p:nvGrpSpPr>
        <p:grpSpPr bwMode="auto">
          <a:xfrm>
            <a:off x="1619250" y="2060575"/>
            <a:ext cx="5976938" cy="2089150"/>
            <a:chOff x="1619672" y="2060848"/>
            <a:chExt cx="5976664" cy="2088232"/>
          </a:xfrm>
        </p:grpSpPr>
        <p:sp>
          <p:nvSpPr>
            <p:cNvPr id="7" name="Rounded Rectangular Callout 6"/>
            <p:cNvSpPr/>
            <p:nvPr/>
          </p:nvSpPr>
          <p:spPr>
            <a:xfrm flipV="1">
              <a:off x="1619672" y="2060848"/>
              <a:ext cx="5976664" cy="2088232"/>
            </a:xfrm>
            <a:prstGeom prst="wedgeRoundRectCallout">
              <a:avLst>
                <a:gd name="adj1" fmla="val -27845"/>
                <a:gd name="adj2" fmla="val 6736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60" name="TextBox 7"/>
            <p:cNvSpPr txBox="1">
              <a:spLocks noChangeArrowheads="1"/>
            </p:cNvSpPr>
            <p:nvPr/>
          </p:nvSpPr>
          <p:spPr bwMode="auto">
            <a:xfrm>
              <a:off x="1979712" y="2204864"/>
              <a:ext cx="54006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Gnostics taught that the world was created by a Demiurge since it is material and "therefore evil"</a:t>
              </a:r>
            </a:p>
          </p:txBody>
        </p:sp>
      </p:grpSp>
      <p:grpSp>
        <p:nvGrpSpPr>
          <p:cNvPr id="18" name="Group 17"/>
          <p:cNvGrpSpPr>
            <a:grpSpLocks/>
          </p:cNvGrpSpPr>
          <p:nvPr/>
        </p:nvGrpSpPr>
        <p:grpSpPr bwMode="auto">
          <a:xfrm>
            <a:off x="3059113" y="2492375"/>
            <a:ext cx="5976937" cy="1441450"/>
            <a:chOff x="3059832" y="2492896"/>
            <a:chExt cx="5976664" cy="1440160"/>
          </a:xfrm>
        </p:grpSpPr>
        <p:sp>
          <p:nvSpPr>
            <p:cNvPr id="16" name="Rounded Rectangular Callout 15"/>
            <p:cNvSpPr/>
            <p:nvPr/>
          </p:nvSpPr>
          <p:spPr>
            <a:xfrm rot="10800000" flipV="1">
              <a:off x="3059832" y="2492896"/>
              <a:ext cx="5976664" cy="1440160"/>
            </a:xfrm>
            <a:prstGeom prst="wedgeRoundRectCallout">
              <a:avLst>
                <a:gd name="adj1" fmla="val 42149"/>
                <a:gd name="adj2" fmla="val 9921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58" name="TextBox 16"/>
            <p:cNvSpPr txBox="1">
              <a:spLocks noChangeArrowheads="1"/>
            </p:cNvSpPr>
            <p:nvPr/>
          </p:nvSpPr>
          <p:spPr bwMode="auto">
            <a:xfrm>
              <a:off x="3419872" y="2564904"/>
              <a:ext cx="5400600" cy="1146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Christ must have really been a man since he was born, he suffered, and he died.</a:t>
              </a:r>
            </a:p>
          </p:txBody>
        </p:sp>
      </p:grpSp>
      <p:grpSp>
        <p:nvGrpSpPr>
          <p:cNvPr id="22" name="Group 21"/>
          <p:cNvGrpSpPr>
            <a:grpSpLocks/>
          </p:cNvGrpSpPr>
          <p:nvPr/>
        </p:nvGrpSpPr>
        <p:grpSpPr bwMode="auto">
          <a:xfrm>
            <a:off x="900113" y="5859463"/>
            <a:ext cx="8064500" cy="1020762"/>
            <a:chOff x="899592" y="5859269"/>
            <a:chExt cx="8064896" cy="1021435"/>
          </a:xfrm>
        </p:grpSpPr>
        <p:sp>
          <p:nvSpPr>
            <p:cNvPr id="20" name="Rounded Rectangular Callout 19"/>
            <p:cNvSpPr/>
            <p:nvPr/>
          </p:nvSpPr>
          <p:spPr>
            <a:xfrm flipV="1">
              <a:off x="899592" y="5876743"/>
              <a:ext cx="8064896" cy="1003961"/>
            </a:xfrm>
            <a:prstGeom prst="wedgeRoundRectCallout">
              <a:avLst>
                <a:gd name="adj1" fmla="val 28207"/>
                <a:gd name="adj2" fmla="val 8207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56" name="TextBox 20"/>
            <p:cNvSpPr txBox="1">
              <a:spLocks noChangeArrowheads="1"/>
            </p:cNvSpPr>
            <p:nvPr/>
          </p:nvSpPr>
          <p:spPr bwMode="auto">
            <a:xfrm>
              <a:off x="1115616" y="5859269"/>
              <a:ext cx="777686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His death was not myth but in history during Pilate</a:t>
              </a:r>
              <a:r>
                <a:rPr lang="fr-FR" sz="2800" b="1">
                  <a:solidFill>
                    <a:srgbClr val="000000"/>
                  </a:solidFill>
                </a:rPr>
                <a:t>'</a:t>
              </a:r>
              <a:r>
                <a:rPr lang="en-US" sz="2800" b="1">
                  <a:solidFill>
                    <a:srgbClr val="000000"/>
                  </a:solidFill>
                </a:rPr>
                <a:t>s rule (AD 26-36).</a:t>
              </a:r>
            </a:p>
          </p:txBody>
        </p:sp>
      </p:grpSp>
    </p:spTree>
    <p:extLst>
      <p:ext uri="{BB962C8B-B14F-4D97-AF65-F5344CB8AC3E}">
        <p14:creationId xmlns:p14="http://schemas.microsoft.com/office/powerpoint/2010/main" val="447263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2194"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954088"/>
            <a:ext cx="8316912" cy="452437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7" name="Group 6"/>
          <p:cNvGrpSpPr>
            <a:grpSpLocks/>
          </p:cNvGrpSpPr>
          <p:nvPr/>
        </p:nvGrpSpPr>
        <p:grpSpPr bwMode="auto">
          <a:xfrm>
            <a:off x="827088" y="33338"/>
            <a:ext cx="7489825" cy="1457325"/>
            <a:chOff x="3059832" y="2492896"/>
            <a:chExt cx="5976664" cy="1457003"/>
          </a:xfrm>
        </p:grpSpPr>
        <p:sp>
          <p:nvSpPr>
            <p:cNvPr id="8" name="Rounded Rectangular Callout 7"/>
            <p:cNvSpPr/>
            <p:nvPr/>
          </p:nvSpPr>
          <p:spPr>
            <a:xfrm rot="10800000" flipV="1">
              <a:off x="3059832" y="2492896"/>
              <a:ext cx="5976664" cy="1439544"/>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2200" name="TextBox 9"/>
            <p:cNvSpPr txBox="1">
              <a:spLocks noChangeArrowheads="1"/>
            </p:cNvSpPr>
            <p:nvPr/>
          </p:nvSpPr>
          <p:spPr bwMode="auto">
            <a:xfrm>
              <a:off x="3117300" y="2564904"/>
              <a:ext cx="591919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Christ</a:t>
              </a:r>
              <a:r>
                <a:rPr lang="fr-FR" sz="2800" b="1">
                  <a:solidFill>
                    <a:srgbClr val="000000"/>
                  </a:solidFill>
                </a:rPr>
                <a:t>'</a:t>
              </a:r>
              <a:r>
                <a:rPr lang="en-US" sz="2800" b="1">
                  <a:solidFill>
                    <a:srgbClr val="000000"/>
                  </a:solidFill>
                </a:rPr>
                <a:t>s resurrection was bodily, in contrast to "spiritual resurrection" of the Gnostic </a:t>
              </a:r>
              <a:r>
                <a:rPr lang="en-US" sz="2800" b="1" i="1">
                  <a:solidFill>
                    <a:srgbClr val="000000"/>
                  </a:solidFill>
                </a:rPr>
                <a:t>Gospel of Thomas</a:t>
              </a:r>
              <a:r>
                <a:rPr lang="en-US" sz="2800" b="1">
                  <a:solidFill>
                    <a:srgbClr val="000000"/>
                  </a:solidFill>
                </a:rPr>
                <a:t>.</a:t>
              </a:r>
            </a:p>
          </p:txBody>
        </p:sp>
      </p:grpSp>
    </p:spTree>
    <p:extLst>
      <p:ext uri="{BB962C8B-B14F-4D97-AF65-F5344CB8AC3E}">
        <p14:creationId xmlns:p14="http://schemas.microsoft.com/office/powerpoint/2010/main" val="1388676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4242"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grpSp>
        <p:nvGrpSpPr>
          <p:cNvPr id="8" name="Group 7"/>
          <p:cNvGrpSpPr>
            <a:grpSpLocks/>
          </p:cNvGrpSpPr>
          <p:nvPr/>
        </p:nvGrpSpPr>
        <p:grpSpPr bwMode="auto">
          <a:xfrm>
            <a:off x="827088" y="33338"/>
            <a:ext cx="7489825" cy="2074862"/>
            <a:chOff x="3059832" y="2492896"/>
            <a:chExt cx="5976664" cy="1440160"/>
          </a:xfrm>
        </p:grpSpPr>
        <p:sp>
          <p:nvSpPr>
            <p:cNvPr id="9" name="Rounded Rectangular Callout 8"/>
            <p:cNvSpPr/>
            <p:nvPr/>
          </p:nvSpPr>
          <p:spPr>
            <a:xfrm rot="10800000" flipV="1">
              <a:off x="3059832" y="2492896"/>
              <a:ext cx="5976664" cy="1440160"/>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5" name="TextBox 9"/>
            <p:cNvSpPr txBox="1">
              <a:spLocks noChangeArrowheads="1"/>
            </p:cNvSpPr>
            <p:nvPr/>
          </p:nvSpPr>
          <p:spPr bwMode="auto">
            <a:xfrm>
              <a:off x="3289704" y="2564904"/>
              <a:ext cx="5631856" cy="126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Instead of salvation by "special knowledge" (</a:t>
              </a:r>
              <a:r>
                <a:rPr lang="en-US" sz="2800" b="1" i="1">
                  <a:solidFill>
                    <a:srgbClr val="000000"/>
                  </a:solidFill>
                </a:rPr>
                <a:t>gnosis</a:t>
              </a:r>
              <a:r>
                <a:rPr lang="en-US" sz="2800" b="1">
                  <a:solidFill>
                    <a:srgbClr val="000000"/>
                  </a:solidFill>
                </a:rPr>
                <a:t>) for only a special few, all saints in the universal ("catholic") church hold these truths.</a:t>
              </a:r>
            </a:p>
          </p:txBody>
        </p:sp>
      </p:grpSp>
      <p:grpSp>
        <p:nvGrpSpPr>
          <p:cNvPr id="11" name="Group 10"/>
          <p:cNvGrpSpPr>
            <a:grpSpLocks/>
          </p:cNvGrpSpPr>
          <p:nvPr/>
        </p:nvGrpSpPr>
        <p:grpSpPr bwMode="auto">
          <a:xfrm>
            <a:off x="827088" y="5229225"/>
            <a:ext cx="8208962" cy="1589088"/>
            <a:chOff x="1619672" y="2446436"/>
            <a:chExt cx="5976664" cy="1702644"/>
          </a:xfrm>
        </p:grpSpPr>
        <p:sp>
          <p:nvSpPr>
            <p:cNvPr id="12" name="Rounded Rectangular Callout 11"/>
            <p:cNvSpPr/>
            <p:nvPr/>
          </p:nvSpPr>
          <p:spPr>
            <a:xfrm flipV="1">
              <a:off x="1619672" y="2446436"/>
              <a:ext cx="5976664" cy="1702644"/>
            </a:xfrm>
            <a:prstGeom prst="wedgeRoundRectCallout">
              <a:avLst>
                <a:gd name="adj1" fmla="val -8508"/>
                <a:gd name="adj2" fmla="val 9815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3" name="TextBox 12"/>
            <p:cNvSpPr txBox="1">
              <a:spLocks noChangeArrowheads="1"/>
            </p:cNvSpPr>
            <p:nvPr/>
          </p:nvSpPr>
          <p:spPr bwMode="auto">
            <a:xfrm>
              <a:off x="1619672" y="2600671"/>
              <a:ext cx="5924237" cy="1483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Not just our </a:t>
              </a:r>
              <a:r>
                <a:rPr lang="en-US" sz="2800" b="1" i="1">
                  <a:solidFill>
                    <a:srgbClr val="000000"/>
                  </a:solidFill>
                </a:rPr>
                <a:t>spirits</a:t>
              </a:r>
              <a:r>
                <a:rPr lang="en-US" sz="2800" b="1">
                  <a:solidFill>
                    <a:srgbClr val="000000"/>
                  </a:solidFill>
                </a:rPr>
                <a:t> will join God after death.  Heaven is a physical place where we will </a:t>
              </a:r>
              <a:r>
                <a:rPr lang="en-US" sz="2800" b="1" i="1">
                  <a:solidFill>
                    <a:srgbClr val="000000"/>
                  </a:solidFill>
                </a:rPr>
                <a:t>physically</a:t>
              </a:r>
              <a:r>
                <a:rPr lang="en-US" sz="2800" b="1">
                  <a:solidFill>
                    <a:srgbClr val="000000"/>
                  </a:solidFill>
                </a:rPr>
                <a:t> dwell with God for eternity.</a:t>
              </a:r>
            </a:p>
          </p:txBody>
        </p:sp>
      </p:grpSp>
      <p:grpSp>
        <p:nvGrpSpPr>
          <p:cNvPr id="4" name="Group 3"/>
          <p:cNvGrpSpPr>
            <a:grpSpLocks/>
          </p:cNvGrpSpPr>
          <p:nvPr/>
        </p:nvGrpSpPr>
        <p:grpSpPr bwMode="auto">
          <a:xfrm>
            <a:off x="900113" y="2060575"/>
            <a:ext cx="8135937" cy="1152525"/>
            <a:chOff x="899592" y="2060847"/>
            <a:chExt cx="8136904" cy="1152127"/>
          </a:xfrm>
        </p:grpSpPr>
        <p:sp>
          <p:nvSpPr>
            <p:cNvPr id="15" name="Rounded Rectangular Callout 14"/>
            <p:cNvSpPr/>
            <p:nvPr/>
          </p:nvSpPr>
          <p:spPr>
            <a:xfrm rot="10800000" flipV="1">
              <a:off x="899592" y="2060847"/>
              <a:ext cx="8136904" cy="1152127"/>
            </a:xfrm>
            <a:prstGeom prst="wedgeRoundRectCallout">
              <a:avLst>
                <a:gd name="adj1" fmla="val 3803"/>
                <a:gd name="adj2" fmla="val 74554"/>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1" name="TextBox 15"/>
            <p:cNvSpPr txBox="1">
              <a:spLocks noChangeArrowheads="1"/>
            </p:cNvSpPr>
            <p:nvPr/>
          </p:nvSpPr>
          <p:spPr bwMode="auto">
            <a:xfrm>
              <a:off x="899592" y="2114853"/>
              <a:ext cx="813690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We don</a:t>
              </a:r>
              <a:r>
                <a:rPr lang="fr-FR" sz="2800" b="1">
                  <a:solidFill>
                    <a:srgbClr val="000000"/>
                  </a:solidFill>
                </a:rPr>
                <a:t>'</a:t>
              </a:r>
              <a:r>
                <a:rPr lang="en-US" sz="2800" b="1">
                  <a:solidFill>
                    <a:srgbClr val="000000"/>
                  </a:solidFill>
                </a:rPr>
                <a:t>t need </a:t>
              </a:r>
              <a:r>
                <a:rPr lang="en-US" sz="2800" b="1" i="1">
                  <a:solidFill>
                    <a:srgbClr val="000000"/>
                  </a:solidFill>
                </a:rPr>
                <a:t>enlightenment</a:t>
              </a:r>
              <a:r>
                <a:rPr lang="en-US" sz="2800" b="1">
                  <a:solidFill>
                    <a:srgbClr val="000000"/>
                  </a:solidFill>
                </a:rPr>
                <a:t>  from our </a:t>
              </a:r>
              <a:r>
                <a:rPr lang="en-US" sz="2800" b="1" i="1">
                  <a:solidFill>
                    <a:srgbClr val="000000"/>
                  </a:solidFill>
                </a:rPr>
                <a:t>ignorance</a:t>
              </a:r>
              <a:r>
                <a:rPr lang="en-US" sz="2800" b="1">
                  <a:solidFill>
                    <a:srgbClr val="000000"/>
                  </a:solidFill>
                </a:rPr>
                <a:t>.  We need </a:t>
              </a:r>
              <a:r>
                <a:rPr lang="en-US" sz="2800" b="1" i="1">
                  <a:solidFill>
                    <a:srgbClr val="000000"/>
                  </a:solidFill>
                </a:rPr>
                <a:t>forgiveness</a:t>
              </a:r>
              <a:r>
                <a:rPr lang="en-US" sz="2800" b="1">
                  <a:solidFill>
                    <a:srgbClr val="000000"/>
                  </a:solidFill>
                </a:rPr>
                <a:t> of our </a:t>
              </a:r>
              <a:r>
                <a:rPr lang="en-US" sz="2800" b="1" i="1">
                  <a:solidFill>
                    <a:srgbClr val="000000"/>
                  </a:solidFill>
                </a:rPr>
                <a:t>sins</a:t>
              </a:r>
              <a:r>
                <a:rPr lang="en-US" sz="2800" b="1">
                  <a:solidFill>
                    <a:srgbClr val="000000"/>
                  </a:solidFill>
                </a:rPr>
                <a:t>.</a:t>
              </a:r>
            </a:p>
          </p:txBody>
        </p:sp>
      </p:grpSp>
    </p:spTree>
    <p:extLst>
      <p:ext uri="{BB962C8B-B14F-4D97-AF65-F5344CB8AC3E}">
        <p14:creationId xmlns:p14="http://schemas.microsoft.com/office/powerpoint/2010/main" val="3372216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cSld>
  <p:clrMapOvr>
    <a:masterClrMapping/>
  </p:clrMapOvr>
  <p:transition>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92351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10764</TotalTime>
  <Words>6327</Words>
  <Application>Microsoft Macintosh PowerPoint</Application>
  <PresentationFormat>On-screen Show (4:3)</PresentationFormat>
  <Paragraphs>710</Paragraphs>
  <Slides>94</Slides>
  <Notes>92</Notes>
  <HiddenSlides>0</HiddenSlides>
  <MMClips>0</MMClips>
  <ScaleCrop>false</ScaleCrop>
  <HeadingPairs>
    <vt:vector size="6" baseType="variant">
      <vt:variant>
        <vt:lpstr>Fonts Used</vt:lpstr>
      </vt:variant>
      <vt:variant>
        <vt:i4>16</vt:i4>
      </vt:variant>
      <vt:variant>
        <vt:lpstr>Theme</vt:lpstr>
      </vt:variant>
      <vt:variant>
        <vt:i4>17</vt:i4>
      </vt:variant>
      <vt:variant>
        <vt:lpstr>Slide Titles</vt:lpstr>
      </vt:variant>
      <vt:variant>
        <vt:i4>94</vt:i4>
      </vt:variant>
    </vt:vector>
  </HeadingPairs>
  <TitlesOfParts>
    <vt:vector size="127" baseType="lpstr">
      <vt:lpstr>Arail</vt:lpstr>
      <vt:lpstr>Chicago</vt:lpstr>
      <vt:lpstr>Arial</vt:lpstr>
      <vt:lpstr>Arial Black</vt:lpstr>
      <vt:lpstr>Arial Narrow</vt:lpstr>
      <vt:lpstr>Calibri</vt:lpstr>
      <vt:lpstr>Comic Sans MS</vt:lpstr>
      <vt:lpstr>Garamond</vt:lpstr>
      <vt:lpstr>Helvetica</vt:lpstr>
      <vt:lpstr>Impact</vt:lpstr>
      <vt:lpstr>Monotype Sorts</vt:lpstr>
      <vt:lpstr>Tahoma</vt:lpstr>
      <vt:lpstr>Times</vt:lpstr>
      <vt:lpstr>Times New Roman</vt:lpstr>
      <vt:lpstr>Topic</vt:lpstr>
      <vt:lpstr>Wingdings</vt:lpstr>
      <vt:lpstr>Strategic</vt:lpstr>
      <vt:lpstr>1_Default Design</vt:lpstr>
      <vt:lpstr>1_Blank Presentation</vt:lpstr>
      <vt:lpstr>Office Theme</vt:lpstr>
      <vt:lpstr>Shimmer</vt:lpstr>
      <vt:lpstr>10_Blank Presentation</vt:lpstr>
      <vt:lpstr>2_Orbit</vt:lpstr>
      <vt:lpstr>49_Blank Presentation</vt:lpstr>
      <vt:lpstr>Orbit</vt:lpstr>
      <vt:lpstr>1_Stream</vt:lpstr>
      <vt:lpstr>1_Strategic</vt:lpstr>
      <vt:lpstr>Stream</vt:lpstr>
      <vt:lpstr>Default Design</vt:lpstr>
      <vt:lpstr>2_Default Design</vt:lpstr>
      <vt:lpstr>untitled 3</vt:lpstr>
      <vt:lpstr>50_Blank Presentation</vt:lpstr>
      <vt:lpstr>2_Strategic</vt:lpstr>
      <vt:lpstr>Be Fighting</vt:lpstr>
      <vt:lpstr>Are you a fighter?</vt:lpstr>
      <vt:lpstr>Apostates Destroy From Within</vt:lpstr>
      <vt:lpstr>Apostates don't wear nametags</vt:lpstr>
      <vt:lpstr>The Book Apostate</vt:lpstr>
      <vt:lpstr>Who are the apostates?</vt:lpstr>
      <vt:lpstr>Why are they significant?</vt:lpstr>
      <vt:lpstr>What did the apostates teach?</vt:lpstr>
      <vt:lpstr>Godless Philosophy</vt:lpstr>
      <vt:lpstr>How can you defend the faith against pretenders?</vt:lpstr>
      <vt:lpstr>Chapters in NT Books</vt:lpstr>
      <vt:lpstr>Verses in NT Emails</vt:lpstr>
      <vt:lpstr>NT Overview (General + Key Words)</vt:lpstr>
      <vt:lpstr>How can you defend the faith against pretenders?</vt:lpstr>
      <vt:lpstr>JUDE</vt:lpstr>
      <vt:lpstr>Jude – Summary Chart</vt:lpstr>
      <vt:lpstr>Key Word / Verse</vt:lpstr>
      <vt:lpstr>Authorship</vt:lpstr>
      <vt:lpstr>The Family of Jesus</vt:lpstr>
      <vt:lpstr>How can you defend the faith against pretenders?</vt:lpstr>
      <vt:lpstr>I. Affirm the saints (1-2).</vt:lpstr>
      <vt:lpstr>"This letter is from Jude, a slave of Jesus Christ and a brother of James. I am writing to all who have been called by God the Father, who loves you and keeps you safe in the care of Jesus Christ. 2May God give you more and more mercy, peace, and love" (Jude 1-2 NLT).</vt:lpstr>
      <vt:lpstr>How can you defend the faith against pretenders?</vt:lpstr>
      <vt:lpstr>I. Affirm the saints (1-2).</vt:lpstr>
      <vt:lpstr>II. Identify the enemy (3-16).</vt:lpstr>
      <vt:lpstr>"Dear friends, I had been eagerly planning to write to you about the salvation we all share. But now I find that I must write about something else, urging you to defend the faith that God has entrusted once for all time to his holy people" (Jude 3 NLT).</vt:lpstr>
      <vt:lpstr>Who are Pretenders Today?</vt:lpstr>
      <vt:lpstr>Are pretenders Christians?</vt:lpstr>
      <vt:lpstr>Judas: The Ultimate Pretender</vt:lpstr>
      <vt:lpstr>The “Professing Christian”</vt:lpstr>
      <vt:lpstr>Pretenders Today</vt:lpstr>
      <vt:lpstr>Three OT Examples of Pretenders (Jude 5-7)</vt:lpstr>
      <vt:lpstr>"So I want to remind you, though you already know these things, that Jesus first rescued the nation of Israel from Egypt, but later he destroyed those who did not remain faithful" (Jude 5 NLT).</vt:lpstr>
      <vt:lpstr>Divine Discipline</vt:lpstr>
      <vt:lpstr>"So the Lord sent poisonous snakes among the people, and many were bitten and died.  7Then the people came to Moses and cried out, 'We have sinned by speaking against the Lord and against you. Pray that the Lord will take away the snakes.' So Moses prayed for the people" (Numbers 21:6-7 NLT).</vt:lpstr>
      <vt:lpstr>The Angels</vt:lpstr>
      <vt:lpstr>"And don't forget Sodom and Gomorrah and their neighboring towns, which were filled with immorality and every kind of sexual perversion.</vt:lpstr>
      <vt:lpstr>The Behavior of Pretenders (Jude 8-13)</vt:lpstr>
      <vt:lpstr>"In the same way, these people—who claim authority from their dreams—live immoral lives, defy authority, and scoff at supernatural beings" (Jude 8 NLT).</vt:lpstr>
      <vt:lpstr>Moses' Body</vt:lpstr>
      <vt:lpstr>Joel Osteen, Pastor of Lakewood Church</vt:lpstr>
      <vt:lpstr>"But these people scoff at things they do not understand. Like unthinking animals, they do whatever their instincts tell them, and so they bring about their own destruction.  11What sorrow awaits them! For they follow in the footsteps of Cain, who killed his brother. Like Balaam, they deceive people for money. And like Korah, they perish in their rebellion" (Jude 10-11 NLT).</vt:lpstr>
      <vt:lpstr>Balaam</vt:lpstr>
      <vt:lpstr>The Balaam Narrative</vt:lpstr>
      <vt:lpstr> 2 Peter 2:15-16 (NIV)</vt:lpstr>
      <vt:lpstr>Transjordan Events</vt:lpstr>
      <vt:lpstr>Jude 11 (NIV)</vt:lpstr>
      <vt:lpstr>The Balaam Narrative (Num. 22–24)</vt:lpstr>
      <vt:lpstr>Korah's Rebellion</vt:lpstr>
      <vt:lpstr>More Complaining</vt:lpstr>
      <vt:lpstr>"When these people eat with you in your fellowship meals commemorating the Lord's love, they are like dangerous reefs that can shipwreck you"  (Jude 12a NLT).</vt:lpstr>
      <vt:lpstr>"They are like shameless shepherds who care only for themselves. They are like clouds blowing over the land without giving any rain. They are like trees in autumn that are doubly dead, for they bear no fruit and have been pulled up by the roots" (Jude 12b NLT).</vt:lpstr>
      <vt:lpstr>PASTORS</vt:lpstr>
      <vt:lpstr>Lakewood Church, Houston, TX, USA</vt:lpstr>
      <vt:lpstr>Lakewood Church, Houston, TX, USA</vt:lpstr>
      <vt:lpstr>Lakewood fills the 16,800-seat facility</vt:lpstr>
      <vt:lpstr>Joel Osteen, Founder of Lakewood Church</vt:lpstr>
      <vt:lpstr>Joel Osteen House</vt:lpstr>
      <vt:lpstr>Joel Osteen, Former Pastor of Lakewood Church until he reverted to his water purifying business</vt:lpstr>
      <vt:lpstr>"They are like wild waves of the sea, churning up the foam of their shameful deeds. They are like wandering stars, doomed forever to blackest darkness"  (Jude 13 NLT).</vt:lpstr>
      <vt:lpstr>Joel Osteen Interview by Larry King</vt:lpstr>
      <vt:lpstr>Joel Osteen Interview by Oprah Winfrey</vt:lpstr>
      <vt:lpstr>The Destiny of Pretenders (Jude 14-16)</vt:lpstr>
      <vt:lpstr>Enoch as a Prophet</vt:lpstr>
      <vt:lpstr>No Gaps in Genesis 5</vt:lpstr>
      <vt:lpstr>Quoting The Book of Enoch</vt:lpstr>
      <vt:lpstr>Why is a Quote from Non-Scriptural Writings a Problem?</vt:lpstr>
      <vt:lpstr>"These people are grumblers and complainers, living only to satisfy their desires. They brag loudly about themselves, and they flatter others to get what they want” (Jude 16 NLT).</vt:lpstr>
      <vt:lpstr>How can you defend the faith against pretenders?</vt:lpstr>
      <vt:lpstr>I. Affirm the saints (1-2).</vt:lpstr>
      <vt:lpstr>II. Identify the enemy (3-16).</vt:lpstr>
      <vt:lpstr>III. Strengthen your faith  (17-23).</vt:lpstr>
      <vt:lpstr>Outline</vt:lpstr>
      <vt:lpstr>"But you, my dear friends, must remember what the apostles of our Lord Jesus Christ said.  18They told you that in the last times there would be scoffers whose purpose in life is to satisfy their ungodly desires.  19These people are the ones who are creating divisions among you. They follow their natural instincts because they do not have God's Spirit in them" (Jude 17-19 NLT).</vt:lpstr>
      <vt:lpstr>"But you, dear friends, must build each other up in your most holy faith, pray in the power of the Holy Spirit,  21and await the mercy of our Lord Jesus Christ, who will bring you eternal life. In this way, you will keep yourselves safe in God's love” (Jude 20-21 NLT).</vt:lpstr>
      <vt:lpstr>"And you must show mercy to those whose faith is wavering.  23Rescue others by snatching them from the flames of judgment. Show mercy to still others, but do so with great caution, hating the sins that contaminate their lives" (Jude 22-23 NLT).</vt:lpstr>
      <vt:lpstr>How can you defend the faith against pretenders?</vt:lpstr>
      <vt:lpstr>I. Affirm the saints (1-2).</vt:lpstr>
      <vt:lpstr>II. Identify the enemy (3-16).</vt:lpstr>
      <vt:lpstr>III. Strengthen your faith  (17-23).</vt:lpstr>
      <vt:lpstr>IV. Praise God for security  (24-25).</vt:lpstr>
      <vt:lpstr>Benediction (Jude 24-25 NLT)</vt:lpstr>
      <vt:lpstr>How can you defend the faith against pretenders?</vt:lpstr>
      <vt:lpstr>Main Idea of Jude</vt:lpstr>
      <vt:lpstr>I. Affirm the saints (1-2).</vt:lpstr>
      <vt:lpstr>II. Identify the enemy (3-16).</vt:lpstr>
      <vt:lpstr>III. Strengthen your faith  (17-23).</vt:lpstr>
      <vt:lpstr>IV. Praise God for security  (24-25).</vt:lpstr>
      <vt:lpstr>The Apostle's Creed</vt:lpstr>
      <vt:lpstr>The Apostle's Creed</vt:lpstr>
      <vt:lpstr>The Apostle's Creed</vt:lpstr>
      <vt:lpstr>The Apostle's Creed</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236</cp:revision>
  <dcterms:created xsi:type="dcterms:W3CDTF">2003-04-19T15:01:30Z</dcterms:created>
  <dcterms:modified xsi:type="dcterms:W3CDTF">2020-01-04T13:40:57Z</dcterms:modified>
</cp:coreProperties>
</file>